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1" r:id="rId3"/>
    <p:sldId id="257" r:id="rId4"/>
    <p:sldId id="258" r:id="rId5"/>
    <p:sldId id="259" r:id="rId6"/>
    <p:sldId id="260" r:id="rId7"/>
    <p:sldId id="265" r:id="rId8"/>
    <p:sldId id="261" r:id="rId9"/>
    <p:sldId id="262" r:id="rId10"/>
    <p:sldId id="264" r:id="rId11"/>
    <p:sldId id="263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6" r:id="rId22"/>
    <p:sldId id="277" r:id="rId23"/>
    <p:sldId id="278" r:id="rId24"/>
    <p:sldId id="279" r:id="rId2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357" autoAdjust="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MIDDLETON-FS\Private$\Wendy\Finance\Budget\2023%20Budget\FY'23%20Budget%20for%20Presentation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MIDDLETON-FS\Private$\Wendy\Finance\Budget\2022%20Budget\FY'22%20Full%20Budget%20Workbook%20for%20presentation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MIDDLETON-FS\Private$\Wendy\Finance\Budget\2023%20Budget\FY'23%20Budget%20for%20Presentation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\\MIDDLETON-FS\Private$\Wendy\Finance\Budget\2022%20Budget\FY'22%20Full%20Budget%20Workbook%20for%20presentation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\\MIDDLETON-FS\Private$\Wendy\Finance\Budget\2022%20Budget\FY'22%20Full%20Budget%20Workbook%20for%20presentation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\\MIDDLETON-FS\Private$\Wendy\Finance\Budget\2023%20Budget\FY'23%20Budget%20for%20Presentation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MIDDLETON-FS\Private$\Wendy\Finance\Budget\2023%20Budget\FY'23%20Budget%20for%20Presentation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MIDDLETON-FS\Private$\Wendy\Finance\Budget\2022%20Budget\FY'22%20Full%20Budget%20Workbook%20for%20presentation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MIDDLETON-FS\Private$\Wendy\Finance\Budget\2023%20Budget\FY'23%20Budget%20for%20Presentation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MIDDLETON-FS\Private$\Wendy\Finance\Budget\2022%20Budget\FY'22%20Full%20Budget%20Workbook%20for%20presentation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MIDDLETON-FS\Private$\Wendy\Finance\Budget\2023%20Budget\FY'23%20Budget%20for%20Presentation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MIDDLETON-FS\Private$\Wendy\Finance\Budget\2023%20Budget\FY'23%20Budget%20for%20Presentation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alpha val="5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pattFill prst="dkDnDiag">
      <a:fgClr>
        <a:schemeClr val="lt1"/>
      </a:fgClr>
      <a:bgClr>
        <a:schemeClr val="dk1">
          <a:lumMod val="10000"/>
          <a:lumOff val="90000"/>
        </a:schemeClr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alpha val="5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pattFill prst="dkDnDiag">
      <a:fgClr>
        <a:schemeClr val="lt1"/>
      </a:fgClr>
      <a:bgClr>
        <a:schemeClr val="dk1">
          <a:lumMod val="10000"/>
          <a:lumOff val="90000"/>
        </a:schemeClr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>
                <a:gsLst>
                  <a:gs pos="100000">
                    <a:schemeClr val="accent1">
                      <a:lumMod val="60000"/>
                      <a:lumOff val="40000"/>
                    </a:schemeClr>
                  </a:gs>
                  <a:gs pos="0">
                    <a:schemeClr val="accent1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DC0-42D3-9D46-BF6069A97D34}"/>
              </c:ext>
            </c:extLst>
          </c:dPt>
          <c:dPt>
            <c:idx val="1"/>
            <c:bubble3D val="0"/>
            <c:spPr>
              <a:gradFill>
                <a:gsLst>
                  <a:gs pos="100000">
                    <a:schemeClr val="accent2">
                      <a:lumMod val="60000"/>
                      <a:lumOff val="40000"/>
                    </a:schemeClr>
                  </a:gs>
                  <a:gs pos="0">
                    <a:schemeClr val="accent2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DC0-42D3-9D46-BF6069A97D34}"/>
              </c:ext>
            </c:extLst>
          </c:dPt>
          <c:dPt>
            <c:idx val="2"/>
            <c:bubble3D val="0"/>
            <c:spPr>
              <a:gradFill>
                <a:gsLst>
                  <a:gs pos="100000">
                    <a:schemeClr val="accent3">
                      <a:lumMod val="60000"/>
                      <a:lumOff val="40000"/>
                    </a:schemeClr>
                  </a:gs>
                  <a:gs pos="0">
                    <a:schemeClr val="accent3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DC0-42D3-9D46-BF6069A97D34}"/>
              </c:ext>
            </c:extLst>
          </c:dPt>
          <c:dPt>
            <c:idx val="3"/>
            <c:bubble3D val="0"/>
            <c:spPr>
              <a:gradFill>
                <a:gsLst>
                  <a:gs pos="100000">
                    <a:schemeClr val="accent4">
                      <a:lumMod val="60000"/>
                      <a:lumOff val="40000"/>
                    </a:schemeClr>
                  </a:gs>
                  <a:gs pos="0">
                    <a:schemeClr val="accent4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DC0-42D3-9D46-BF6069A97D34}"/>
              </c:ext>
            </c:extLst>
          </c:dPt>
          <c:dPt>
            <c:idx val="4"/>
            <c:bubble3D val="0"/>
            <c:spPr>
              <a:gradFill>
                <a:gsLst>
                  <a:gs pos="100000">
                    <a:schemeClr val="accent5">
                      <a:lumMod val="60000"/>
                      <a:lumOff val="40000"/>
                    </a:schemeClr>
                  </a:gs>
                  <a:gs pos="0">
                    <a:schemeClr val="accent5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FDC0-42D3-9D46-BF6069A97D34}"/>
              </c:ext>
            </c:extLst>
          </c:dPt>
          <c:dPt>
            <c:idx val="5"/>
            <c:bubble3D val="0"/>
            <c:spPr>
              <a:gradFill>
                <a:gsLst>
                  <a:gs pos="100000">
                    <a:schemeClr val="accent6">
                      <a:lumMod val="60000"/>
                      <a:lumOff val="40000"/>
                    </a:schemeClr>
                  </a:gs>
                  <a:gs pos="0">
                    <a:schemeClr val="accent6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FDC0-42D3-9D46-BF6069A97D34}"/>
              </c:ext>
            </c:extLst>
          </c:dPt>
          <c:dPt>
            <c:idx val="6"/>
            <c:bubble3D val="0"/>
            <c:spPr>
              <a:gradFill>
                <a:gsLst>
                  <a:gs pos="100000">
                    <a:schemeClr val="accent1">
                      <a:lumMod val="60000"/>
                      <a:lumMod val="60000"/>
                      <a:lumOff val="40000"/>
                    </a:schemeClr>
                  </a:gs>
                  <a:gs pos="0">
                    <a:schemeClr val="accent1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FDC0-42D3-9D46-BF6069A97D34}"/>
              </c:ext>
            </c:extLst>
          </c:dPt>
          <c:dPt>
            <c:idx val="7"/>
            <c:bubble3D val="0"/>
            <c:spPr>
              <a:gradFill>
                <a:gsLst>
                  <a:gs pos="100000">
                    <a:schemeClr val="accent2">
                      <a:lumMod val="60000"/>
                      <a:lumMod val="60000"/>
                      <a:lumOff val="40000"/>
                    </a:schemeClr>
                  </a:gs>
                  <a:gs pos="0">
                    <a:schemeClr val="accent2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FDC0-42D3-9D46-BF6069A97D34}"/>
              </c:ext>
            </c:extLst>
          </c:dPt>
          <c:dPt>
            <c:idx val="8"/>
            <c:bubble3D val="0"/>
            <c:spPr>
              <a:gradFill>
                <a:gsLst>
                  <a:gs pos="100000">
                    <a:schemeClr val="accent3">
                      <a:lumMod val="60000"/>
                      <a:lumMod val="60000"/>
                      <a:lumOff val="40000"/>
                    </a:schemeClr>
                  </a:gs>
                  <a:gs pos="0">
                    <a:schemeClr val="accent3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FDC0-42D3-9D46-BF6069A97D34}"/>
              </c:ext>
            </c:extLst>
          </c:dPt>
          <c:dPt>
            <c:idx val="9"/>
            <c:bubble3D val="0"/>
            <c:spPr>
              <a:gradFill>
                <a:gsLst>
                  <a:gs pos="100000">
                    <a:schemeClr val="accent4">
                      <a:lumMod val="60000"/>
                      <a:lumMod val="60000"/>
                      <a:lumOff val="40000"/>
                    </a:schemeClr>
                  </a:gs>
                  <a:gs pos="0">
                    <a:schemeClr val="accent4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FDC0-42D3-9D46-BF6069A97D34}"/>
              </c:ext>
            </c:extLst>
          </c:dPt>
          <c:dPt>
            <c:idx val="10"/>
            <c:bubble3D val="0"/>
            <c:spPr>
              <a:gradFill>
                <a:gsLst>
                  <a:gs pos="100000">
                    <a:schemeClr val="accent5">
                      <a:lumMod val="60000"/>
                      <a:lumMod val="60000"/>
                      <a:lumOff val="40000"/>
                    </a:schemeClr>
                  </a:gs>
                  <a:gs pos="0">
                    <a:schemeClr val="accent5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FDC0-42D3-9D46-BF6069A97D34}"/>
              </c:ext>
            </c:extLst>
          </c:dPt>
          <c:dPt>
            <c:idx val="11"/>
            <c:bubble3D val="0"/>
            <c:spPr>
              <a:gradFill>
                <a:gsLst>
                  <a:gs pos="100000">
                    <a:schemeClr val="accent6">
                      <a:lumMod val="60000"/>
                      <a:lumMod val="60000"/>
                      <a:lumOff val="40000"/>
                    </a:schemeClr>
                  </a:gs>
                  <a:gs pos="0">
                    <a:schemeClr val="accent6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FDC0-42D3-9D46-BF6069A97D34}"/>
              </c:ext>
            </c:extLst>
          </c:dPt>
          <c:dPt>
            <c:idx val="12"/>
            <c:bubble3D val="0"/>
            <c:spPr>
              <a:gradFill>
                <a:gsLst>
                  <a:gs pos="100000">
                    <a:schemeClr val="accent1">
                      <a:lumMod val="80000"/>
                      <a:lumOff val="20000"/>
                      <a:lumMod val="60000"/>
                      <a:lumOff val="40000"/>
                    </a:schemeClr>
                  </a:gs>
                  <a:gs pos="0">
                    <a:schemeClr val="accent1">
                      <a:lumMod val="80000"/>
                      <a:lumOff val="2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FDC0-42D3-9D46-BF6069A97D34}"/>
              </c:ext>
            </c:extLst>
          </c:dPt>
          <c:dPt>
            <c:idx val="13"/>
            <c:bubble3D val="0"/>
            <c:spPr>
              <a:gradFill>
                <a:gsLst>
                  <a:gs pos="100000">
                    <a:schemeClr val="accent2">
                      <a:lumMod val="80000"/>
                      <a:lumOff val="20000"/>
                      <a:lumMod val="60000"/>
                      <a:lumOff val="40000"/>
                    </a:schemeClr>
                  </a:gs>
                  <a:gs pos="0">
                    <a:schemeClr val="accent2">
                      <a:lumMod val="80000"/>
                      <a:lumOff val="2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B-FDC0-42D3-9D46-BF6069A97D3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 Budget'!$B$438:$B$446</c:f>
              <c:strCache>
                <c:ptCount val="9"/>
                <c:pt idx="0">
                  <c:v>AFTER HOUR FEE - OTHER</c:v>
                </c:pt>
                <c:pt idx="1">
                  <c:v>LATE FEES                     </c:v>
                </c:pt>
                <c:pt idx="2">
                  <c:v>WATER COLLECTIONS             </c:v>
                </c:pt>
                <c:pt idx="3">
                  <c:v>WATER HOOKUPS</c:v>
                </c:pt>
                <c:pt idx="4">
                  <c:v>MISCELLANEOUS REVENUE</c:v>
                </c:pt>
                <c:pt idx="5">
                  <c:v>INSPECTIONS-WATER SYSTEM</c:v>
                </c:pt>
                <c:pt idx="6">
                  <c:v>RENT                          </c:v>
                </c:pt>
                <c:pt idx="7">
                  <c:v>INTEREST ON INVESTMENTS</c:v>
                </c:pt>
                <c:pt idx="8">
                  <c:v>TRANSFER-IN</c:v>
                </c:pt>
              </c:strCache>
            </c:strRef>
          </c:cat>
          <c:val>
            <c:numRef>
              <c:f>' Budget'!$C$438:$C$446</c:f>
              <c:numCache>
                <c:formatCode>_("$"* #,##0.00_);_("$"* \(#,##0.00\);_("$"* "-"??_);_(@_)</c:formatCode>
                <c:ptCount val="9"/>
                <c:pt idx="0">
                  <c:v>750</c:v>
                </c:pt>
                <c:pt idx="1">
                  <c:v>20000</c:v>
                </c:pt>
                <c:pt idx="2">
                  <c:v>950000</c:v>
                </c:pt>
                <c:pt idx="3">
                  <c:v>710559.41249999998</c:v>
                </c:pt>
                <c:pt idx="4">
                  <c:v>5000</c:v>
                </c:pt>
                <c:pt idx="5">
                  <c:v>2187.5</c:v>
                </c:pt>
                <c:pt idx="6">
                  <c:v>10591.08</c:v>
                </c:pt>
                <c:pt idx="7">
                  <c:v>2500</c:v>
                </c:pt>
                <c:pt idx="8">
                  <c:v>561347.53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C-FDC0-42D3-9D46-BF6069A97D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alpha val="5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pattFill prst="dkDnDiag">
      <a:fgClr>
        <a:schemeClr val="lt1"/>
      </a:fgClr>
      <a:bgClr>
        <a:schemeClr val="dk1">
          <a:lumMod val="10000"/>
          <a:lumOff val="90000"/>
        </a:schemeClr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alpha val="5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pattFill prst="dkDnDiag">
      <a:fgClr>
        <a:schemeClr val="lt1"/>
      </a:fgClr>
      <a:bgClr>
        <a:schemeClr val="dk1">
          <a:lumMod val="10000"/>
          <a:lumOff val="90000"/>
        </a:schemeClr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>
                <a:gsLst>
                  <a:gs pos="100000">
                    <a:schemeClr val="accent1">
                      <a:lumMod val="60000"/>
                      <a:lumOff val="40000"/>
                    </a:schemeClr>
                  </a:gs>
                  <a:gs pos="0">
                    <a:schemeClr val="accent1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F27-4C3C-8048-8CEA9C4F261C}"/>
              </c:ext>
            </c:extLst>
          </c:dPt>
          <c:dPt>
            <c:idx val="1"/>
            <c:bubble3D val="0"/>
            <c:spPr>
              <a:gradFill>
                <a:gsLst>
                  <a:gs pos="100000">
                    <a:schemeClr val="accent2">
                      <a:lumMod val="60000"/>
                      <a:lumOff val="40000"/>
                    </a:schemeClr>
                  </a:gs>
                  <a:gs pos="0">
                    <a:schemeClr val="accent2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F27-4C3C-8048-8CEA9C4F261C}"/>
              </c:ext>
            </c:extLst>
          </c:dPt>
          <c:dPt>
            <c:idx val="2"/>
            <c:bubble3D val="0"/>
            <c:spPr>
              <a:gradFill>
                <a:gsLst>
                  <a:gs pos="100000">
                    <a:schemeClr val="accent3">
                      <a:lumMod val="60000"/>
                      <a:lumOff val="40000"/>
                    </a:schemeClr>
                  </a:gs>
                  <a:gs pos="0">
                    <a:schemeClr val="accent3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F27-4C3C-8048-8CEA9C4F261C}"/>
              </c:ext>
            </c:extLst>
          </c:dPt>
          <c:dPt>
            <c:idx val="3"/>
            <c:bubble3D val="0"/>
            <c:spPr>
              <a:gradFill>
                <a:gsLst>
                  <a:gs pos="100000">
                    <a:schemeClr val="accent4">
                      <a:lumMod val="60000"/>
                      <a:lumOff val="40000"/>
                    </a:schemeClr>
                  </a:gs>
                  <a:gs pos="0">
                    <a:schemeClr val="accent4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F27-4C3C-8048-8CEA9C4F261C}"/>
              </c:ext>
            </c:extLst>
          </c:dPt>
          <c:dPt>
            <c:idx val="4"/>
            <c:bubble3D val="0"/>
            <c:spPr>
              <a:gradFill>
                <a:gsLst>
                  <a:gs pos="100000">
                    <a:schemeClr val="accent5">
                      <a:lumMod val="60000"/>
                      <a:lumOff val="40000"/>
                    </a:schemeClr>
                  </a:gs>
                  <a:gs pos="0">
                    <a:schemeClr val="accent5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F27-4C3C-8048-8CEA9C4F261C}"/>
              </c:ext>
            </c:extLst>
          </c:dPt>
          <c:dPt>
            <c:idx val="5"/>
            <c:bubble3D val="0"/>
            <c:spPr>
              <a:gradFill>
                <a:gsLst>
                  <a:gs pos="100000">
                    <a:schemeClr val="accent6">
                      <a:lumMod val="60000"/>
                      <a:lumOff val="40000"/>
                    </a:schemeClr>
                  </a:gs>
                  <a:gs pos="0">
                    <a:schemeClr val="accent6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CF27-4C3C-8048-8CEA9C4F261C}"/>
              </c:ext>
            </c:extLst>
          </c:dPt>
          <c:dPt>
            <c:idx val="6"/>
            <c:bubble3D val="0"/>
            <c:spPr>
              <a:gradFill>
                <a:gsLst>
                  <a:gs pos="100000">
                    <a:schemeClr val="accent1">
                      <a:lumMod val="60000"/>
                      <a:lumMod val="60000"/>
                      <a:lumOff val="40000"/>
                    </a:schemeClr>
                  </a:gs>
                  <a:gs pos="0">
                    <a:schemeClr val="accent1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CF27-4C3C-8048-8CEA9C4F261C}"/>
              </c:ext>
            </c:extLst>
          </c:dPt>
          <c:dPt>
            <c:idx val="7"/>
            <c:bubble3D val="0"/>
            <c:spPr>
              <a:gradFill>
                <a:gsLst>
                  <a:gs pos="100000">
                    <a:schemeClr val="accent2">
                      <a:lumMod val="60000"/>
                      <a:lumMod val="60000"/>
                      <a:lumOff val="40000"/>
                    </a:schemeClr>
                  </a:gs>
                  <a:gs pos="0">
                    <a:schemeClr val="accent2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CF27-4C3C-8048-8CEA9C4F261C}"/>
              </c:ext>
            </c:extLst>
          </c:dPt>
          <c:dPt>
            <c:idx val="8"/>
            <c:bubble3D val="0"/>
            <c:spPr>
              <a:gradFill>
                <a:gsLst>
                  <a:gs pos="100000">
                    <a:schemeClr val="accent3">
                      <a:lumMod val="60000"/>
                      <a:lumMod val="60000"/>
                      <a:lumOff val="40000"/>
                    </a:schemeClr>
                  </a:gs>
                  <a:gs pos="0">
                    <a:schemeClr val="accent3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CF27-4C3C-8048-8CEA9C4F261C}"/>
              </c:ext>
            </c:extLst>
          </c:dPt>
          <c:dPt>
            <c:idx val="9"/>
            <c:bubble3D val="0"/>
            <c:spPr>
              <a:gradFill>
                <a:gsLst>
                  <a:gs pos="100000">
                    <a:schemeClr val="accent4">
                      <a:lumMod val="60000"/>
                      <a:lumMod val="60000"/>
                      <a:lumOff val="40000"/>
                    </a:schemeClr>
                  </a:gs>
                  <a:gs pos="0">
                    <a:schemeClr val="accent4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CF27-4C3C-8048-8CEA9C4F261C}"/>
              </c:ext>
            </c:extLst>
          </c:dPt>
          <c:dPt>
            <c:idx val="10"/>
            <c:bubble3D val="0"/>
            <c:spPr>
              <a:gradFill>
                <a:gsLst>
                  <a:gs pos="100000">
                    <a:schemeClr val="accent5">
                      <a:lumMod val="60000"/>
                      <a:lumMod val="60000"/>
                      <a:lumOff val="40000"/>
                    </a:schemeClr>
                  </a:gs>
                  <a:gs pos="0">
                    <a:schemeClr val="accent5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CF27-4C3C-8048-8CEA9C4F261C}"/>
              </c:ext>
            </c:extLst>
          </c:dPt>
          <c:dPt>
            <c:idx val="11"/>
            <c:bubble3D val="0"/>
            <c:spPr>
              <a:gradFill>
                <a:gsLst>
                  <a:gs pos="100000">
                    <a:schemeClr val="accent6">
                      <a:lumMod val="60000"/>
                      <a:lumMod val="60000"/>
                      <a:lumOff val="40000"/>
                    </a:schemeClr>
                  </a:gs>
                  <a:gs pos="0">
                    <a:schemeClr val="accent6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CF27-4C3C-8048-8CEA9C4F261C}"/>
              </c:ext>
            </c:extLst>
          </c:dPt>
          <c:dPt>
            <c:idx val="12"/>
            <c:bubble3D val="0"/>
            <c:spPr>
              <a:gradFill>
                <a:gsLst>
                  <a:gs pos="100000">
                    <a:schemeClr val="accent1">
                      <a:lumMod val="80000"/>
                      <a:lumOff val="20000"/>
                      <a:lumMod val="60000"/>
                      <a:lumOff val="40000"/>
                    </a:schemeClr>
                  </a:gs>
                  <a:gs pos="0">
                    <a:schemeClr val="accent1">
                      <a:lumMod val="80000"/>
                      <a:lumOff val="2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CF27-4C3C-8048-8CEA9C4F261C}"/>
              </c:ext>
            </c:extLst>
          </c:dPt>
          <c:dPt>
            <c:idx val="13"/>
            <c:bubble3D val="0"/>
            <c:spPr>
              <a:gradFill>
                <a:gsLst>
                  <a:gs pos="100000">
                    <a:schemeClr val="accent2">
                      <a:lumMod val="80000"/>
                      <a:lumOff val="20000"/>
                      <a:lumMod val="60000"/>
                      <a:lumOff val="40000"/>
                    </a:schemeClr>
                  </a:gs>
                  <a:gs pos="0">
                    <a:schemeClr val="accent2">
                      <a:lumMod val="80000"/>
                      <a:lumOff val="2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B-CF27-4C3C-8048-8CEA9C4F261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 Budget'!$B$503:$B$508</c:f>
              <c:strCache>
                <c:ptCount val="6"/>
                <c:pt idx="1">
                  <c:v>SEWER COLLECTIONS             </c:v>
                </c:pt>
                <c:pt idx="2">
                  <c:v>SEWER HOOKUPS                 </c:v>
                </c:pt>
                <c:pt idx="3">
                  <c:v>INSPECTIONS-SEWER SYSTEM</c:v>
                </c:pt>
                <c:pt idx="4">
                  <c:v>INTEREST ON INVESTMENTS       </c:v>
                </c:pt>
                <c:pt idx="5">
                  <c:v>CASH CARRY OVER               </c:v>
                </c:pt>
              </c:strCache>
            </c:strRef>
          </c:cat>
          <c:val>
            <c:numRef>
              <c:f>' Budget'!$C$503:$C$508</c:f>
              <c:numCache>
                <c:formatCode>_("$"* #,##0.00_);_("$"* \(#,##0.00\);_("$"* "-"??_);_(@_)</c:formatCode>
                <c:ptCount val="6"/>
                <c:pt idx="1">
                  <c:v>2300000</c:v>
                </c:pt>
                <c:pt idx="2">
                  <c:v>1169418.0750000002</c:v>
                </c:pt>
                <c:pt idx="3">
                  <c:v>2187.5</c:v>
                </c:pt>
                <c:pt idx="4">
                  <c:v>3000</c:v>
                </c:pt>
                <c:pt idx="5">
                  <c:v>2769967.36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C-CF27-4C3C-8048-8CEA9C4F26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alpha val="5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pattFill prst="dkDnDiag">
      <a:fgClr>
        <a:schemeClr val="lt1"/>
      </a:fgClr>
      <a:bgClr>
        <a:schemeClr val="dk1">
          <a:lumMod val="10000"/>
          <a:lumOff val="90000"/>
        </a:schemeClr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pattFill prst="dkDnDiag">
      <a:fgClr>
        <a:schemeClr val="lt1"/>
      </a:fgClr>
      <a:bgClr>
        <a:schemeClr val="dk1">
          <a:lumMod val="10000"/>
          <a:lumOff val="90000"/>
        </a:schemeClr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>
                <a:gsLst>
                  <a:gs pos="100000">
                    <a:schemeClr val="accent1">
                      <a:lumMod val="60000"/>
                      <a:lumOff val="40000"/>
                    </a:schemeClr>
                  </a:gs>
                  <a:gs pos="0">
                    <a:schemeClr val="accent1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F50-4260-ABBC-835A89343A76}"/>
              </c:ext>
            </c:extLst>
          </c:dPt>
          <c:dPt>
            <c:idx val="1"/>
            <c:bubble3D val="0"/>
            <c:spPr>
              <a:gradFill>
                <a:gsLst>
                  <a:gs pos="100000">
                    <a:schemeClr val="accent2">
                      <a:lumMod val="60000"/>
                      <a:lumOff val="40000"/>
                    </a:schemeClr>
                  </a:gs>
                  <a:gs pos="0">
                    <a:schemeClr val="accent2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F50-4260-ABBC-835A89343A76}"/>
              </c:ext>
            </c:extLst>
          </c:dPt>
          <c:dPt>
            <c:idx val="2"/>
            <c:bubble3D val="0"/>
            <c:spPr>
              <a:gradFill>
                <a:gsLst>
                  <a:gs pos="100000">
                    <a:schemeClr val="accent3">
                      <a:lumMod val="60000"/>
                      <a:lumOff val="40000"/>
                    </a:schemeClr>
                  </a:gs>
                  <a:gs pos="0">
                    <a:schemeClr val="accent3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F50-4260-ABBC-835A89343A76}"/>
              </c:ext>
            </c:extLst>
          </c:dPt>
          <c:dPt>
            <c:idx val="3"/>
            <c:bubble3D val="0"/>
            <c:spPr>
              <a:gradFill>
                <a:gsLst>
                  <a:gs pos="100000">
                    <a:schemeClr val="accent4">
                      <a:lumMod val="60000"/>
                      <a:lumOff val="40000"/>
                    </a:schemeClr>
                  </a:gs>
                  <a:gs pos="0">
                    <a:schemeClr val="accent4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F50-4260-ABBC-835A89343A76}"/>
              </c:ext>
            </c:extLst>
          </c:dPt>
          <c:dPt>
            <c:idx val="4"/>
            <c:bubble3D val="0"/>
            <c:spPr>
              <a:gradFill>
                <a:gsLst>
                  <a:gs pos="100000">
                    <a:schemeClr val="accent5">
                      <a:lumMod val="60000"/>
                      <a:lumOff val="40000"/>
                    </a:schemeClr>
                  </a:gs>
                  <a:gs pos="0">
                    <a:schemeClr val="accent5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EF50-4260-ABBC-835A89343A76}"/>
              </c:ext>
            </c:extLst>
          </c:dPt>
          <c:dPt>
            <c:idx val="5"/>
            <c:bubble3D val="0"/>
            <c:spPr>
              <a:gradFill>
                <a:gsLst>
                  <a:gs pos="100000">
                    <a:schemeClr val="accent6">
                      <a:lumMod val="60000"/>
                      <a:lumOff val="40000"/>
                    </a:schemeClr>
                  </a:gs>
                  <a:gs pos="0">
                    <a:schemeClr val="accent6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EF50-4260-ABBC-835A89343A76}"/>
              </c:ext>
            </c:extLst>
          </c:dPt>
          <c:dPt>
            <c:idx val="6"/>
            <c:bubble3D val="0"/>
            <c:spPr>
              <a:gradFill>
                <a:gsLst>
                  <a:gs pos="100000">
                    <a:schemeClr val="accent1">
                      <a:lumMod val="60000"/>
                      <a:lumMod val="60000"/>
                      <a:lumOff val="40000"/>
                    </a:schemeClr>
                  </a:gs>
                  <a:gs pos="0">
                    <a:schemeClr val="accent1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EF50-4260-ABBC-835A89343A76}"/>
              </c:ext>
            </c:extLst>
          </c:dPt>
          <c:dPt>
            <c:idx val="7"/>
            <c:bubble3D val="0"/>
            <c:spPr>
              <a:gradFill>
                <a:gsLst>
                  <a:gs pos="100000">
                    <a:schemeClr val="accent2">
                      <a:lumMod val="60000"/>
                      <a:lumMod val="60000"/>
                      <a:lumOff val="40000"/>
                    </a:schemeClr>
                  </a:gs>
                  <a:gs pos="0">
                    <a:schemeClr val="accent2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EF50-4260-ABBC-835A89343A76}"/>
              </c:ext>
            </c:extLst>
          </c:dPt>
          <c:dPt>
            <c:idx val="8"/>
            <c:bubble3D val="0"/>
            <c:spPr>
              <a:gradFill>
                <a:gsLst>
                  <a:gs pos="100000">
                    <a:schemeClr val="accent3">
                      <a:lumMod val="60000"/>
                      <a:lumMod val="60000"/>
                      <a:lumOff val="40000"/>
                    </a:schemeClr>
                  </a:gs>
                  <a:gs pos="0">
                    <a:schemeClr val="accent3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EF50-4260-ABBC-835A89343A76}"/>
              </c:ext>
            </c:extLst>
          </c:dPt>
          <c:dPt>
            <c:idx val="9"/>
            <c:bubble3D val="0"/>
            <c:spPr>
              <a:gradFill>
                <a:gsLst>
                  <a:gs pos="100000">
                    <a:schemeClr val="accent4">
                      <a:lumMod val="60000"/>
                      <a:lumMod val="60000"/>
                      <a:lumOff val="40000"/>
                    </a:schemeClr>
                  </a:gs>
                  <a:gs pos="0">
                    <a:schemeClr val="accent4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EF50-4260-ABBC-835A89343A76}"/>
              </c:ext>
            </c:extLst>
          </c:dPt>
          <c:dPt>
            <c:idx val="10"/>
            <c:bubble3D val="0"/>
            <c:spPr>
              <a:gradFill>
                <a:gsLst>
                  <a:gs pos="100000">
                    <a:schemeClr val="accent5">
                      <a:lumMod val="60000"/>
                      <a:lumMod val="60000"/>
                      <a:lumOff val="40000"/>
                    </a:schemeClr>
                  </a:gs>
                  <a:gs pos="0">
                    <a:schemeClr val="accent5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EF50-4260-ABBC-835A89343A76}"/>
              </c:ext>
            </c:extLst>
          </c:dPt>
          <c:dPt>
            <c:idx val="11"/>
            <c:bubble3D val="0"/>
            <c:spPr>
              <a:gradFill>
                <a:gsLst>
                  <a:gs pos="100000">
                    <a:schemeClr val="accent6">
                      <a:lumMod val="60000"/>
                      <a:lumMod val="60000"/>
                      <a:lumOff val="40000"/>
                    </a:schemeClr>
                  </a:gs>
                  <a:gs pos="0">
                    <a:schemeClr val="accent6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EF50-4260-ABBC-835A89343A76}"/>
              </c:ext>
            </c:extLst>
          </c:dPt>
          <c:dPt>
            <c:idx val="12"/>
            <c:bubble3D val="0"/>
            <c:spPr>
              <a:gradFill>
                <a:gsLst>
                  <a:gs pos="100000">
                    <a:schemeClr val="accent1">
                      <a:lumMod val="80000"/>
                      <a:lumOff val="20000"/>
                      <a:lumMod val="60000"/>
                      <a:lumOff val="40000"/>
                    </a:schemeClr>
                  </a:gs>
                  <a:gs pos="0">
                    <a:schemeClr val="accent1">
                      <a:lumMod val="80000"/>
                      <a:lumOff val="2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EF50-4260-ABBC-835A89343A76}"/>
              </c:ext>
            </c:extLst>
          </c:dPt>
          <c:dPt>
            <c:idx val="13"/>
            <c:bubble3D val="0"/>
            <c:spPr>
              <a:gradFill>
                <a:gsLst>
                  <a:gs pos="100000">
                    <a:schemeClr val="accent2">
                      <a:lumMod val="80000"/>
                      <a:lumOff val="20000"/>
                      <a:lumMod val="60000"/>
                      <a:lumOff val="40000"/>
                    </a:schemeClr>
                  </a:gs>
                  <a:gs pos="0">
                    <a:schemeClr val="accent2">
                      <a:lumMod val="80000"/>
                      <a:lumOff val="2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B-EF50-4260-ABBC-835A89343A7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 Budget'!$B$575:$B$576</c:f>
              <c:strCache>
                <c:ptCount val="2"/>
                <c:pt idx="0">
                  <c:v>STORM WATER COLLECTIONS</c:v>
                </c:pt>
                <c:pt idx="1">
                  <c:v>CASH CARRY FORWARD</c:v>
                </c:pt>
              </c:strCache>
            </c:strRef>
          </c:cat>
          <c:val>
            <c:numRef>
              <c:f>' Budget'!$C$575:$C$576</c:f>
              <c:numCache>
                <c:formatCode>_("$"* #,##0.00_);_("$"* \(#,##0.00\);_("$"* "-"??_);_(@_)</c:formatCode>
                <c:ptCount val="2"/>
                <c:pt idx="0">
                  <c:v>71000</c:v>
                </c:pt>
                <c:pt idx="1">
                  <c:v>25000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C-EF50-4260-ABBC-835A89343A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alpha val="5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pattFill prst="dkDnDiag">
      <a:fgClr>
        <a:schemeClr val="lt1"/>
      </a:fgClr>
      <a:bgClr>
        <a:schemeClr val="dk1">
          <a:lumMod val="10000"/>
          <a:lumOff val="90000"/>
        </a:schemeClr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>
                <a:gsLst>
                  <a:gs pos="100000">
                    <a:schemeClr val="accent1">
                      <a:lumMod val="60000"/>
                      <a:lumOff val="40000"/>
                    </a:schemeClr>
                  </a:gs>
                  <a:gs pos="0">
                    <a:schemeClr val="accent1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9B8-4F03-BD0D-C523B1A6EF61}"/>
              </c:ext>
            </c:extLst>
          </c:dPt>
          <c:dPt>
            <c:idx val="1"/>
            <c:bubble3D val="0"/>
            <c:spPr>
              <a:gradFill>
                <a:gsLst>
                  <a:gs pos="100000">
                    <a:schemeClr val="accent2">
                      <a:lumMod val="60000"/>
                      <a:lumOff val="40000"/>
                    </a:schemeClr>
                  </a:gs>
                  <a:gs pos="0">
                    <a:schemeClr val="accent2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9B8-4F03-BD0D-C523B1A6EF61}"/>
              </c:ext>
            </c:extLst>
          </c:dPt>
          <c:dPt>
            <c:idx val="2"/>
            <c:bubble3D val="0"/>
            <c:spPr>
              <a:gradFill>
                <a:gsLst>
                  <a:gs pos="100000">
                    <a:schemeClr val="accent3">
                      <a:lumMod val="60000"/>
                      <a:lumOff val="40000"/>
                    </a:schemeClr>
                  </a:gs>
                  <a:gs pos="0">
                    <a:schemeClr val="accent3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9B8-4F03-BD0D-C523B1A6EF61}"/>
              </c:ext>
            </c:extLst>
          </c:dPt>
          <c:dPt>
            <c:idx val="3"/>
            <c:bubble3D val="0"/>
            <c:spPr>
              <a:gradFill>
                <a:gsLst>
                  <a:gs pos="100000">
                    <a:schemeClr val="accent4">
                      <a:lumMod val="60000"/>
                      <a:lumOff val="40000"/>
                    </a:schemeClr>
                  </a:gs>
                  <a:gs pos="0">
                    <a:schemeClr val="accent4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9B8-4F03-BD0D-C523B1A6EF61}"/>
              </c:ext>
            </c:extLst>
          </c:dPt>
          <c:dPt>
            <c:idx val="4"/>
            <c:bubble3D val="0"/>
            <c:spPr>
              <a:gradFill>
                <a:gsLst>
                  <a:gs pos="100000">
                    <a:schemeClr val="accent5">
                      <a:lumMod val="60000"/>
                      <a:lumOff val="40000"/>
                    </a:schemeClr>
                  </a:gs>
                  <a:gs pos="0">
                    <a:schemeClr val="accent5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E9B8-4F03-BD0D-C523B1A6EF61}"/>
              </c:ext>
            </c:extLst>
          </c:dPt>
          <c:dPt>
            <c:idx val="5"/>
            <c:bubble3D val="0"/>
            <c:spPr>
              <a:gradFill>
                <a:gsLst>
                  <a:gs pos="100000">
                    <a:schemeClr val="accent6">
                      <a:lumMod val="60000"/>
                      <a:lumOff val="40000"/>
                    </a:schemeClr>
                  </a:gs>
                  <a:gs pos="0">
                    <a:schemeClr val="accent6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E9B8-4F03-BD0D-C523B1A6EF61}"/>
              </c:ext>
            </c:extLst>
          </c:dPt>
          <c:dPt>
            <c:idx val="6"/>
            <c:bubble3D val="0"/>
            <c:spPr>
              <a:gradFill>
                <a:gsLst>
                  <a:gs pos="100000">
                    <a:schemeClr val="accent1">
                      <a:lumMod val="60000"/>
                      <a:lumMod val="60000"/>
                      <a:lumOff val="40000"/>
                    </a:schemeClr>
                  </a:gs>
                  <a:gs pos="0">
                    <a:schemeClr val="accent1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E9B8-4F03-BD0D-C523B1A6EF61}"/>
              </c:ext>
            </c:extLst>
          </c:dPt>
          <c:dPt>
            <c:idx val="7"/>
            <c:bubble3D val="0"/>
            <c:spPr>
              <a:gradFill>
                <a:gsLst>
                  <a:gs pos="100000">
                    <a:schemeClr val="accent2">
                      <a:lumMod val="60000"/>
                      <a:lumMod val="60000"/>
                      <a:lumOff val="40000"/>
                    </a:schemeClr>
                  </a:gs>
                  <a:gs pos="0">
                    <a:schemeClr val="accent2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E9B8-4F03-BD0D-C523B1A6EF61}"/>
              </c:ext>
            </c:extLst>
          </c:dPt>
          <c:dPt>
            <c:idx val="8"/>
            <c:bubble3D val="0"/>
            <c:spPr>
              <a:gradFill>
                <a:gsLst>
                  <a:gs pos="100000">
                    <a:schemeClr val="accent3">
                      <a:lumMod val="60000"/>
                      <a:lumMod val="60000"/>
                      <a:lumOff val="40000"/>
                    </a:schemeClr>
                  </a:gs>
                  <a:gs pos="0">
                    <a:schemeClr val="accent3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E9B8-4F03-BD0D-C523B1A6EF61}"/>
              </c:ext>
            </c:extLst>
          </c:dPt>
          <c:dPt>
            <c:idx val="9"/>
            <c:bubble3D val="0"/>
            <c:spPr>
              <a:gradFill>
                <a:gsLst>
                  <a:gs pos="100000">
                    <a:schemeClr val="accent4">
                      <a:lumMod val="60000"/>
                      <a:lumMod val="60000"/>
                      <a:lumOff val="40000"/>
                    </a:schemeClr>
                  </a:gs>
                  <a:gs pos="0">
                    <a:schemeClr val="accent4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E9B8-4F03-BD0D-C523B1A6EF61}"/>
              </c:ext>
            </c:extLst>
          </c:dPt>
          <c:dPt>
            <c:idx val="10"/>
            <c:bubble3D val="0"/>
            <c:spPr>
              <a:gradFill>
                <a:gsLst>
                  <a:gs pos="100000">
                    <a:schemeClr val="accent5">
                      <a:lumMod val="60000"/>
                      <a:lumMod val="60000"/>
                      <a:lumOff val="40000"/>
                    </a:schemeClr>
                  </a:gs>
                  <a:gs pos="0">
                    <a:schemeClr val="accent5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E9B8-4F03-BD0D-C523B1A6EF61}"/>
              </c:ext>
            </c:extLst>
          </c:dPt>
          <c:dPt>
            <c:idx val="11"/>
            <c:bubble3D val="0"/>
            <c:spPr>
              <a:gradFill>
                <a:gsLst>
                  <a:gs pos="100000">
                    <a:schemeClr val="accent6">
                      <a:lumMod val="60000"/>
                      <a:lumMod val="60000"/>
                      <a:lumOff val="40000"/>
                    </a:schemeClr>
                  </a:gs>
                  <a:gs pos="0">
                    <a:schemeClr val="accent6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E9B8-4F03-BD0D-C523B1A6EF61}"/>
              </c:ext>
            </c:extLst>
          </c:dPt>
          <c:dPt>
            <c:idx val="12"/>
            <c:bubble3D val="0"/>
            <c:spPr>
              <a:gradFill>
                <a:gsLst>
                  <a:gs pos="100000">
                    <a:schemeClr val="accent1">
                      <a:lumMod val="80000"/>
                      <a:lumOff val="20000"/>
                      <a:lumMod val="60000"/>
                      <a:lumOff val="40000"/>
                    </a:schemeClr>
                  </a:gs>
                  <a:gs pos="0">
                    <a:schemeClr val="accent1">
                      <a:lumMod val="80000"/>
                      <a:lumOff val="2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E9B8-4F03-BD0D-C523B1A6EF61}"/>
              </c:ext>
            </c:extLst>
          </c:dPt>
          <c:dPt>
            <c:idx val="13"/>
            <c:bubble3D val="0"/>
            <c:spPr>
              <a:gradFill>
                <a:gsLst>
                  <a:gs pos="100000">
                    <a:schemeClr val="accent2">
                      <a:lumMod val="80000"/>
                      <a:lumOff val="20000"/>
                      <a:lumMod val="60000"/>
                      <a:lumOff val="40000"/>
                    </a:schemeClr>
                  </a:gs>
                  <a:gs pos="0">
                    <a:schemeClr val="accent2">
                      <a:lumMod val="80000"/>
                      <a:lumOff val="2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B-E9B8-4F03-BD0D-C523B1A6EF61}"/>
              </c:ext>
            </c:extLst>
          </c:dPt>
          <c:dPt>
            <c:idx val="14"/>
            <c:bubble3D val="0"/>
            <c:spPr>
              <a:gradFill>
                <a:gsLst>
                  <a:gs pos="100000">
                    <a:schemeClr val="accent3">
                      <a:lumMod val="80000"/>
                      <a:lumOff val="20000"/>
                      <a:lumMod val="60000"/>
                      <a:lumOff val="40000"/>
                    </a:schemeClr>
                  </a:gs>
                  <a:gs pos="0">
                    <a:schemeClr val="accent3">
                      <a:lumMod val="80000"/>
                      <a:lumOff val="2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D-E9B8-4F03-BD0D-C523B1A6EF61}"/>
              </c:ext>
            </c:extLst>
          </c:dPt>
          <c:dPt>
            <c:idx val="15"/>
            <c:bubble3D val="0"/>
            <c:spPr>
              <a:gradFill>
                <a:gsLst>
                  <a:gs pos="100000">
                    <a:schemeClr val="accent4">
                      <a:lumMod val="80000"/>
                      <a:lumOff val="20000"/>
                      <a:lumMod val="60000"/>
                      <a:lumOff val="40000"/>
                    </a:schemeClr>
                  </a:gs>
                  <a:gs pos="0">
                    <a:schemeClr val="accent4">
                      <a:lumMod val="80000"/>
                      <a:lumOff val="2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F-E9B8-4F03-BD0D-C523B1A6EF61}"/>
              </c:ext>
            </c:extLst>
          </c:dPt>
          <c:dPt>
            <c:idx val="16"/>
            <c:bubble3D val="0"/>
            <c:spPr>
              <a:gradFill>
                <a:gsLst>
                  <a:gs pos="100000">
                    <a:schemeClr val="accent5">
                      <a:lumMod val="80000"/>
                      <a:lumOff val="20000"/>
                      <a:lumMod val="60000"/>
                      <a:lumOff val="40000"/>
                    </a:schemeClr>
                  </a:gs>
                  <a:gs pos="0">
                    <a:schemeClr val="accent5">
                      <a:lumMod val="80000"/>
                      <a:lumOff val="2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1-E9B8-4F03-BD0D-C523B1A6EF61}"/>
              </c:ext>
            </c:extLst>
          </c:dPt>
          <c:dPt>
            <c:idx val="17"/>
            <c:bubble3D val="0"/>
            <c:spPr>
              <a:gradFill>
                <a:gsLst>
                  <a:gs pos="100000">
                    <a:schemeClr val="accent6">
                      <a:lumMod val="80000"/>
                      <a:lumOff val="20000"/>
                      <a:lumMod val="60000"/>
                      <a:lumOff val="40000"/>
                    </a:schemeClr>
                  </a:gs>
                  <a:gs pos="0">
                    <a:schemeClr val="accent6">
                      <a:lumMod val="80000"/>
                      <a:lumOff val="2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3-E9B8-4F03-BD0D-C523B1A6EF61}"/>
              </c:ext>
            </c:extLst>
          </c:dPt>
          <c:dPt>
            <c:idx val="18"/>
            <c:bubble3D val="0"/>
            <c:spPr>
              <a:gradFill>
                <a:gsLst>
                  <a:gs pos="100000">
                    <a:schemeClr val="accent1">
                      <a:lumMod val="80000"/>
                      <a:lumMod val="60000"/>
                      <a:lumOff val="40000"/>
                    </a:schemeClr>
                  </a:gs>
                  <a:gs pos="0">
                    <a:schemeClr val="accent1">
                      <a:lumMod val="8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5-E9B8-4F03-BD0D-C523B1A6EF61}"/>
              </c:ext>
            </c:extLst>
          </c:dPt>
          <c:dPt>
            <c:idx val="19"/>
            <c:bubble3D val="0"/>
            <c:spPr>
              <a:gradFill>
                <a:gsLst>
                  <a:gs pos="100000">
                    <a:schemeClr val="accent2">
                      <a:lumMod val="80000"/>
                      <a:lumMod val="60000"/>
                      <a:lumOff val="40000"/>
                    </a:schemeClr>
                  </a:gs>
                  <a:gs pos="0">
                    <a:schemeClr val="accent2">
                      <a:lumMod val="8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7-E9B8-4F03-BD0D-C523B1A6EF61}"/>
              </c:ext>
            </c:extLst>
          </c:dPt>
          <c:dPt>
            <c:idx val="20"/>
            <c:bubble3D val="0"/>
            <c:spPr>
              <a:gradFill>
                <a:gsLst>
                  <a:gs pos="100000">
                    <a:schemeClr val="accent3">
                      <a:lumMod val="80000"/>
                      <a:lumMod val="60000"/>
                      <a:lumOff val="40000"/>
                    </a:schemeClr>
                  </a:gs>
                  <a:gs pos="0">
                    <a:schemeClr val="accent3">
                      <a:lumMod val="8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9-E9B8-4F03-BD0D-C523B1A6EF61}"/>
              </c:ext>
            </c:extLst>
          </c:dPt>
          <c:dPt>
            <c:idx val="21"/>
            <c:bubble3D val="0"/>
            <c:spPr>
              <a:gradFill>
                <a:gsLst>
                  <a:gs pos="100000">
                    <a:schemeClr val="accent4">
                      <a:lumMod val="80000"/>
                      <a:lumMod val="60000"/>
                      <a:lumOff val="40000"/>
                    </a:schemeClr>
                  </a:gs>
                  <a:gs pos="0">
                    <a:schemeClr val="accent4">
                      <a:lumMod val="8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B-E9B8-4F03-BD0D-C523B1A6EF61}"/>
              </c:ext>
            </c:extLst>
          </c:dPt>
          <c:dPt>
            <c:idx val="22"/>
            <c:bubble3D val="0"/>
            <c:spPr>
              <a:gradFill>
                <a:gsLst>
                  <a:gs pos="100000">
                    <a:schemeClr val="accent5">
                      <a:lumMod val="80000"/>
                      <a:lumMod val="60000"/>
                      <a:lumOff val="40000"/>
                    </a:schemeClr>
                  </a:gs>
                  <a:gs pos="0">
                    <a:schemeClr val="accent5">
                      <a:lumMod val="8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D-E9B8-4F03-BD0D-C523B1A6EF61}"/>
              </c:ext>
            </c:extLst>
          </c:dPt>
          <c:dPt>
            <c:idx val="23"/>
            <c:bubble3D val="0"/>
            <c:spPr>
              <a:gradFill>
                <a:gsLst>
                  <a:gs pos="100000">
                    <a:schemeClr val="accent6">
                      <a:lumMod val="80000"/>
                      <a:lumMod val="60000"/>
                      <a:lumOff val="40000"/>
                    </a:schemeClr>
                  </a:gs>
                  <a:gs pos="0">
                    <a:schemeClr val="accent6">
                      <a:lumMod val="8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F-E9B8-4F03-BD0D-C523B1A6EF61}"/>
              </c:ext>
            </c:extLst>
          </c:dPt>
          <c:dPt>
            <c:idx val="24"/>
            <c:bubble3D val="0"/>
            <c:spPr>
              <a:gradFill>
                <a:gsLst>
                  <a:gs pos="100000">
                    <a:schemeClr val="accent1">
                      <a:lumMod val="60000"/>
                      <a:lumOff val="40000"/>
                      <a:lumMod val="60000"/>
                      <a:lumOff val="40000"/>
                    </a:schemeClr>
                  </a:gs>
                  <a:gs pos="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1-E9B8-4F03-BD0D-C523B1A6EF61}"/>
              </c:ext>
            </c:extLst>
          </c:dPt>
          <c:dPt>
            <c:idx val="25"/>
            <c:bubble3D val="0"/>
            <c:spPr>
              <a:gradFill>
                <a:gsLst>
                  <a:gs pos="100000">
                    <a:schemeClr val="accent2">
                      <a:lumMod val="60000"/>
                      <a:lumOff val="40000"/>
                      <a:lumMod val="60000"/>
                      <a:lumOff val="40000"/>
                    </a:schemeClr>
                  </a:gs>
                  <a:gs pos="0">
                    <a:schemeClr val="accent2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3-E9B8-4F03-BD0D-C523B1A6EF61}"/>
              </c:ext>
            </c:extLst>
          </c:dPt>
          <c:dPt>
            <c:idx val="26"/>
            <c:bubble3D val="0"/>
            <c:spPr>
              <a:gradFill>
                <a:gsLst>
                  <a:gs pos="100000">
                    <a:schemeClr val="accent3">
                      <a:lumMod val="60000"/>
                      <a:lumOff val="40000"/>
                      <a:lumMod val="60000"/>
                      <a:lumOff val="40000"/>
                    </a:schemeClr>
                  </a:gs>
                  <a:gs pos="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5-E9B8-4F03-BD0D-C523B1A6EF61}"/>
              </c:ext>
            </c:extLst>
          </c:dPt>
          <c:dPt>
            <c:idx val="27"/>
            <c:bubble3D val="0"/>
            <c:spPr>
              <a:gradFill>
                <a:gsLst>
                  <a:gs pos="100000">
                    <a:schemeClr val="accent4">
                      <a:lumMod val="60000"/>
                      <a:lumOff val="40000"/>
                      <a:lumMod val="60000"/>
                      <a:lumOff val="40000"/>
                    </a:schemeClr>
                  </a:gs>
                  <a:gs pos="0">
                    <a:schemeClr val="accent4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7-E9B8-4F03-BD0D-C523B1A6EF61}"/>
              </c:ext>
            </c:extLst>
          </c:dPt>
          <c:dPt>
            <c:idx val="28"/>
            <c:bubble3D val="0"/>
            <c:spPr>
              <a:gradFill>
                <a:gsLst>
                  <a:gs pos="100000">
                    <a:schemeClr val="accent5">
                      <a:lumMod val="60000"/>
                      <a:lumOff val="40000"/>
                      <a:lumMod val="60000"/>
                      <a:lumOff val="40000"/>
                    </a:schemeClr>
                  </a:gs>
                  <a:gs pos="0">
                    <a:schemeClr val="accent5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9-E9B8-4F03-BD0D-C523B1A6EF61}"/>
              </c:ext>
            </c:extLst>
          </c:dPt>
          <c:dLbls>
            <c:dLbl>
              <c:idx val="0"/>
              <c:layout>
                <c:manualLayout>
                  <c:x val="-3.7932434213679721E-2"/>
                  <c:y val="-7.95040737779437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9B8-4F03-BD0D-C523B1A6EF6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 Budget'!$B$9:$B$40</c:f>
              <c:strCache>
                <c:ptCount val="29"/>
                <c:pt idx="0">
                  <c:v>PROPERTY TAX COLLECTIONS</c:v>
                </c:pt>
                <c:pt idx="1">
                  <c:v>County Circuit Breaker</c:v>
                </c:pt>
                <c:pt idx="2">
                  <c:v>Property Tax Reserves</c:v>
                </c:pt>
                <c:pt idx="3">
                  <c:v>STATE &amp; COUNTY REV SHARE-SALES TAX</c:v>
                </c:pt>
                <c:pt idx="4">
                  <c:v>GAS FRANCHISE</c:v>
                </c:pt>
                <c:pt idx="5">
                  <c:v>TV FRANCHISE</c:v>
                </c:pt>
                <c:pt idx="6">
                  <c:v>BUSINESS LICENSES</c:v>
                </c:pt>
                <c:pt idx="7">
                  <c:v>LIQUOR LICENSE FEES</c:v>
                </c:pt>
                <c:pt idx="8">
                  <c:v>BUILDING PERMITS/INSPECTIONS</c:v>
                </c:pt>
                <c:pt idx="9">
                  <c:v>ELECTRICAL PERMITS/INSPECTIONS</c:v>
                </c:pt>
                <c:pt idx="10">
                  <c:v>MECHANICAL PERMITS/INSPECTIONS</c:v>
                </c:pt>
                <c:pt idx="11">
                  <c:v>PLUMBING PERMITS/INSPECTIONS</c:v>
                </c:pt>
                <c:pt idx="12">
                  <c:v>STATE LIQUOR REVENUE SHARE</c:v>
                </c:pt>
                <c:pt idx="13">
                  <c:v>ANNEXING, PLANNING &amp; ZONING</c:v>
                </c:pt>
                <c:pt idx="14">
                  <c:v>INTERFUND OVERHEAD</c:v>
                </c:pt>
                <c:pt idx="15">
                  <c:v>GRANTS (OHS)</c:v>
                </c:pt>
                <c:pt idx="16">
                  <c:v>TROLLEY STATION RENT</c:v>
                </c:pt>
                <c:pt idx="17">
                  <c:v>PROPERTY RENTAL</c:v>
                </c:pt>
                <c:pt idx="18">
                  <c:v>ADMIN. IMPACT FEE</c:v>
                </c:pt>
                <c:pt idx="19">
                  <c:v>POLICE IMPACT FEE</c:v>
                </c:pt>
                <c:pt idx="20">
                  <c:v>FINES &amp; FORFEITURES</c:v>
                </c:pt>
                <c:pt idx="21">
                  <c:v>INTEREST ON INVESTMENTS</c:v>
                </c:pt>
                <c:pt idx="22">
                  <c:v>REIMBURSEMENT SRO SERVICES</c:v>
                </c:pt>
                <c:pt idx="23">
                  <c:v>MISCELLANEOUS REVENUE</c:v>
                </c:pt>
                <c:pt idx="24">
                  <c:v>CREDIT CARD FEE REVENUE</c:v>
                </c:pt>
                <c:pt idx="25">
                  <c:v>INTEREST ON INVESTMENTS</c:v>
                </c:pt>
                <c:pt idx="26">
                  <c:v>PARK FACILITY RENT</c:v>
                </c:pt>
                <c:pt idx="27">
                  <c:v>CITY PARKS IMPACT FEE</c:v>
                </c:pt>
                <c:pt idx="28">
                  <c:v>TRANSFER IN</c:v>
                </c:pt>
              </c:strCache>
            </c:strRef>
          </c:cat>
          <c:val>
            <c:numRef>
              <c:f>' Budget'!$C$9:$C$40</c:f>
              <c:numCache>
                <c:formatCode>_("$"* #,##0.00_);_("$"* \(#,##0.00\);_("$"* "-"??_);_(@_)</c:formatCode>
                <c:ptCount val="29"/>
                <c:pt idx="0">
                  <c:v>1460208.406</c:v>
                </c:pt>
                <c:pt idx="1">
                  <c:v>30000</c:v>
                </c:pt>
                <c:pt idx="2">
                  <c:v>145005.80000000028</c:v>
                </c:pt>
                <c:pt idx="3">
                  <c:v>592129.59450000001</c:v>
                </c:pt>
                <c:pt idx="4">
                  <c:v>50000</c:v>
                </c:pt>
                <c:pt idx="5">
                  <c:v>4200</c:v>
                </c:pt>
                <c:pt idx="6">
                  <c:v>1000</c:v>
                </c:pt>
                <c:pt idx="7">
                  <c:v>2500</c:v>
                </c:pt>
                <c:pt idx="8">
                  <c:v>660975</c:v>
                </c:pt>
                <c:pt idx="9">
                  <c:v>80500</c:v>
                </c:pt>
                <c:pt idx="10">
                  <c:v>67000</c:v>
                </c:pt>
                <c:pt idx="11">
                  <c:v>61000</c:v>
                </c:pt>
                <c:pt idx="12">
                  <c:v>95000</c:v>
                </c:pt>
                <c:pt idx="13">
                  <c:v>225000</c:v>
                </c:pt>
                <c:pt idx="14">
                  <c:v>429276.71141601604</c:v>
                </c:pt>
                <c:pt idx="15">
                  <c:v>0</c:v>
                </c:pt>
                <c:pt idx="16">
                  <c:v>5000</c:v>
                </c:pt>
                <c:pt idx="17">
                  <c:v>8000</c:v>
                </c:pt>
                <c:pt idx="18">
                  <c:v>3500</c:v>
                </c:pt>
                <c:pt idx="19">
                  <c:v>175000</c:v>
                </c:pt>
                <c:pt idx="20">
                  <c:v>20000</c:v>
                </c:pt>
                <c:pt idx="21">
                  <c:v>5000</c:v>
                </c:pt>
                <c:pt idx="22">
                  <c:v>160500</c:v>
                </c:pt>
                <c:pt idx="23">
                  <c:v>15000</c:v>
                </c:pt>
                <c:pt idx="24">
                  <c:v>25000</c:v>
                </c:pt>
                <c:pt idx="25">
                  <c:v>5</c:v>
                </c:pt>
                <c:pt idx="26">
                  <c:v>1000</c:v>
                </c:pt>
                <c:pt idx="27">
                  <c:v>163000</c:v>
                </c:pt>
                <c:pt idx="28">
                  <c:v>75000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A-E9B8-4F03-BD0D-C523B1A6EF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alpha val="5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pattFill prst="dkDnDiag">
      <a:fgClr>
        <a:schemeClr val="lt1"/>
      </a:fgClr>
      <a:bgClr>
        <a:schemeClr val="dk1">
          <a:lumMod val="10000"/>
          <a:lumOff val="90000"/>
        </a:schemeClr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alpha val="5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pattFill prst="dkDnDiag">
      <a:fgClr>
        <a:schemeClr val="lt1"/>
      </a:fgClr>
      <a:bgClr>
        <a:schemeClr val="dk1">
          <a:lumMod val="10000"/>
          <a:lumOff val="90000"/>
        </a:schemeClr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>
                <a:gsLst>
                  <a:gs pos="100000">
                    <a:schemeClr val="accent1">
                      <a:lumMod val="60000"/>
                      <a:lumOff val="40000"/>
                    </a:schemeClr>
                  </a:gs>
                  <a:gs pos="0">
                    <a:schemeClr val="accent1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1B8-436A-82A0-B16B7FB53871}"/>
              </c:ext>
            </c:extLst>
          </c:dPt>
          <c:dPt>
            <c:idx val="1"/>
            <c:bubble3D val="0"/>
            <c:spPr>
              <a:gradFill>
                <a:gsLst>
                  <a:gs pos="100000">
                    <a:schemeClr val="accent2">
                      <a:lumMod val="60000"/>
                      <a:lumOff val="40000"/>
                    </a:schemeClr>
                  </a:gs>
                  <a:gs pos="0">
                    <a:schemeClr val="accent2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1B8-436A-82A0-B16B7FB53871}"/>
              </c:ext>
            </c:extLst>
          </c:dPt>
          <c:dPt>
            <c:idx val="2"/>
            <c:bubble3D val="0"/>
            <c:spPr>
              <a:gradFill>
                <a:gsLst>
                  <a:gs pos="100000">
                    <a:schemeClr val="accent3">
                      <a:lumMod val="60000"/>
                      <a:lumOff val="40000"/>
                    </a:schemeClr>
                  </a:gs>
                  <a:gs pos="0">
                    <a:schemeClr val="accent3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1B8-436A-82A0-B16B7FB53871}"/>
              </c:ext>
            </c:extLst>
          </c:dPt>
          <c:dPt>
            <c:idx val="3"/>
            <c:bubble3D val="0"/>
            <c:spPr>
              <a:gradFill>
                <a:gsLst>
                  <a:gs pos="100000">
                    <a:schemeClr val="accent4">
                      <a:lumMod val="60000"/>
                      <a:lumOff val="40000"/>
                    </a:schemeClr>
                  </a:gs>
                  <a:gs pos="0">
                    <a:schemeClr val="accent4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1B8-436A-82A0-B16B7FB53871}"/>
              </c:ext>
            </c:extLst>
          </c:dPt>
          <c:dPt>
            <c:idx val="4"/>
            <c:bubble3D val="0"/>
            <c:spPr>
              <a:gradFill>
                <a:gsLst>
                  <a:gs pos="100000">
                    <a:schemeClr val="accent5">
                      <a:lumMod val="60000"/>
                      <a:lumOff val="40000"/>
                    </a:schemeClr>
                  </a:gs>
                  <a:gs pos="0">
                    <a:schemeClr val="accent5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71B8-436A-82A0-B16B7FB53871}"/>
              </c:ext>
            </c:extLst>
          </c:dPt>
          <c:dPt>
            <c:idx val="5"/>
            <c:bubble3D val="0"/>
            <c:spPr>
              <a:gradFill>
                <a:gsLst>
                  <a:gs pos="100000">
                    <a:schemeClr val="accent6">
                      <a:lumMod val="60000"/>
                      <a:lumOff val="40000"/>
                    </a:schemeClr>
                  </a:gs>
                  <a:gs pos="0">
                    <a:schemeClr val="accent6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71B8-436A-82A0-B16B7FB53871}"/>
              </c:ext>
            </c:extLst>
          </c:dPt>
          <c:dPt>
            <c:idx val="6"/>
            <c:bubble3D val="0"/>
            <c:spPr>
              <a:gradFill>
                <a:gsLst>
                  <a:gs pos="100000">
                    <a:schemeClr val="accent1">
                      <a:lumMod val="60000"/>
                      <a:lumMod val="60000"/>
                      <a:lumOff val="40000"/>
                    </a:schemeClr>
                  </a:gs>
                  <a:gs pos="0">
                    <a:schemeClr val="accent1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71B8-436A-82A0-B16B7FB53871}"/>
              </c:ext>
            </c:extLst>
          </c:dPt>
          <c:dPt>
            <c:idx val="7"/>
            <c:bubble3D val="0"/>
            <c:spPr>
              <a:gradFill>
                <a:gsLst>
                  <a:gs pos="100000">
                    <a:schemeClr val="accent2">
                      <a:lumMod val="60000"/>
                      <a:lumMod val="60000"/>
                      <a:lumOff val="40000"/>
                    </a:schemeClr>
                  </a:gs>
                  <a:gs pos="0">
                    <a:schemeClr val="accent2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71B8-436A-82A0-B16B7FB53871}"/>
              </c:ext>
            </c:extLst>
          </c:dPt>
          <c:dPt>
            <c:idx val="8"/>
            <c:bubble3D val="0"/>
            <c:spPr>
              <a:gradFill>
                <a:gsLst>
                  <a:gs pos="100000">
                    <a:schemeClr val="accent3">
                      <a:lumMod val="60000"/>
                      <a:lumMod val="60000"/>
                      <a:lumOff val="40000"/>
                    </a:schemeClr>
                  </a:gs>
                  <a:gs pos="0">
                    <a:schemeClr val="accent3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71B8-436A-82A0-B16B7FB53871}"/>
              </c:ext>
            </c:extLst>
          </c:dPt>
          <c:dPt>
            <c:idx val="9"/>
            <c:bubble3D val="0"/>
            <c:spPr>
              <a:gradFill>
                <a:gsLst>
                  <a:gs pos="100000">
                    <a:schemeClr val="accent4">
                      <a:lumMod val="60000"/>
                      <a:lumMod val="60000"/>
                      <a:lumOff val="40000"/>
                    </a:schemeClr>
                  </a:gs>
                  <a:gs pos="0">
                    <a:schemeClr val="accent4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71B8-436A-82A0-B16B7FB53871}"/>
              </c:ext>
            </c:extLst>
          </c:dPt>
          <c:dPt>
            <c:idx val="10"/>
            <c:bubble3D val="0"/>
            <c:spPr>
              <a:gradFill>
                <a:gsLst>
                  <a:gs pos="100000">
                    <a:schemeClr val="accent5">
                      <a:lumMod val="60000"/>
                      <a:lumMod val="60000"/>
                      <a:lumOff val="40000"/>
                    </a:schemeClr>
                  </a:gs>
                  <a:gs pos="0">
                    <a:schemeClr val="accent5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71B8-436A-82A0-B16B7FB53871}"/>
              </c:ext>
            </c:extLst>
          </c:dPt>
          <c:dPt>
            <c:idx val="11"/>
            <c:bubble3D val="0"/>
            <c:spPr>
              <a:gradFill>
                <a:gsLst>
                  <a:gs pos="100000">
                    <a:schemeClr val="accent6">
                      <a:lumMod val="60000"/>
                      <a:lumMod val="60000"/>
                      <a:lumOff val="40000"/>
                    </a:schemeClr>
                  </a:gs>
                  <a:gs pos="0">
                    <a:schemeClr val="accent6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71B8-436A-82A0-B16B7FB53871}"/>
              </c:ext>
            </c:extLst>
          </c:dPt>
          <c:dPt>
            <c:idx val="12"/>
            <c:bubble3D val="0"/>
            <c:spPr>
              <a:gradFill>
                <a:gsLst>
                  <a:gs pos="100000">
                    <a:schemeClr val="accent1">
                      <a:lumMod val="80000"/>
                      <a:lumOff val="20000"/>
                      <a:lumMod val="60000"/>
                      <a:lumOff val="40000"/>
                    </a:schemeClr>
                  </a:gs>
                  <a:gs pos="0">
                    <a:schemeClr val="accent1">
                      <a:lumMod val="80000"/>
                      <a:lumOff val="2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71B8-436A-82A0-B16B7FB53871}"/>
              </c:ext>
            </c:extLst>
          </c:dPt>
          <c:dPt>
            <c:idx val="13"/>
            <c:bubble3D val="0"/>
            <c:spPr>
              <a:gradFill>
                <a:gsLst>
                  <a:gs pos="100000">
                    <a:schemeClr val="accent2">
                      <a:lumMod val="80000"/>
                      <a:lumOff val="20000"/>
                      <a:lumMod val="60000"/>
                      <a:lumOff val="40000"/>
                    </a:schemeClr>
                  </a:gs>
                  <a:gs pos="0">
                    <a:schemeClr val="accent2">
                      <a:lumMod val="80000"/>
                      <a:lumOff val="2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B-71B8-436A-82A0-B16B7FB5387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 Budget'!$B$272:$B$285</c:f>
              <c:strCache>
                <c:ptCount val="14"/>
                <c:pt idx="0">
                  <c:v>PROPERTY TAX COLLECTIONS</c:v>
                </c:pt>
                <c:pt idx="1">
                  <c:v>RESERVES</c:v>
                </c:pt>
                <c:pt idx="2">
                  <c:v>STATE REVENUE SHARE-SALES TAX</c:v>
                </c:pt>
                <c:pt idx="3">
                  <c:v>IDAHO POWER FRANCHISE         </c:v>
                </c:pt>
                <c:pt idx="4">
                  <c:v>HIGHWAY USERS</c:v>
                </c:pt>
                <c:pt idx="5">
                  <c:v>HIGHWAY USERS - HB 312</c:v>
                </c:pt>
                <c:pt idx="6">
                  <c:v>HIGHWAY USERS - HB 362</c:v>
                </c:pt>
                <c:pt idx="7">
                  <c:v>GRANT</c:v>
                </c:pt>
                <c:pt idx="8">
                  <c:v>COUNTY ROAD &amp; BRIDGE          </c:v>
                </c:pt>
                <c:pt idx="9">
                  <c:v>GRAVEL PIT REVENUE</c:v>
                </c:pt>
                <c:pt idx="10">
                  <c:v>MISCELLANEOUS REVENUE</c:v>
                </c:pt>
                <c:pt idx="11">
                  <c:v>INTEREST ON INVESTMENTS       </c:v>
                </c:pt>
                <c:pt idx="12">
                  <c:v>CASH CARRY OVER</c:v>
                </c:pt>
                <c:pt idx="13">
                  <c:v>TRANSFER IN</c:v>
                </c:pt>
              </c:strCache>
            </c:strRef>
          </c:cat>
          <c:val>
            <c:numRef>
              <c:f>' Budget'!$C$272:$C$285</c:f>
              <c:numCache>
                <c:formatCode>_("$"* #,##0.00_);_("$"* \(#,##0.00\);_("$"* "-"??_);_(@_)</c:formatCode>
                <c:ptCount val="14"/>
                <c:pt idx="0">
                  <c:v>1294901.7939999998</c:v>
                </c:pt>
                <c:pt idx="1">
                  <c:v>88638.600000000122</c:v>
                </c:pt>
                <c:pt idx="2">
                  <c:v>525096.0554999999</c:v>
                </c:pt>
                <c:pt idx="3">
                  <c:v>54000</c:v>
                </c:pt>
                <c:pt idx="4">
                  <c:v>337139.8</c:v>
                </c:pt>
                <c:pt idx="5">
                  <c:v>106036.15</c:v>
                </c:pt>
                <c:pt idx="6">
                  <c:v>61981.799999999996</c:v>
                </c:pt>
                <c:pt idx="8">
                  <c:v>61750</c:v>
                </c:pt>
                <c:pt idx="9">
                  <c:v>0</c:v>
                </c:pt>
                <c:pt idx="10">
                  <c:v>10000</c:v>
                </c:pt>
                <c:pt idx="11">
                  <c:v>1000</c:v>
                </c:pt>
                <c:pt idx="12">
                  <c:v>867500</c:v>
                </c:pt>
                <c:pt idx="13">
                  <c:v>1456000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C-71B8-436A-82A0-B16B7FB538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alpha val="5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pattFill prst="dkDnDiag">
      <a:fgClr>
        <a:schemeClr val="lt1"/>
      </a:fgClr>
      <a:bgClr>
        <a:schemeClr val="dk1">
          <a:lumMod val="10000"/>
          <a:lumOff val="90000"/>
        </a:schemeClr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alpha val="5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pattFill prst="dkDnDiag">
      <a:fgClr>
        <a:schemeClr val="lt1"/>
      </a:fgClr>
      <a:bgClr>
        <a:schemeClr val="dk1">
          <a:lumMod val="10000"/>
          <a:lumOff val="90000"/>
        </a:schemeClr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>
                <a:gsLst>
                  <a:gs pos="100000">
                    <a:schemeClr val="accent1">
                      <a:lumMod val="60000"/>
                      <a:lumOff val="40000"/>
                    </a:schemeClr>
                  </a:gs>
                  <a:gs pos="0">
                    <a:schemeClr val="accent1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B37-42B1-B45A-391D8B309DE3}"/>
              </c:ext>
            </c:extLst>
          </c:dPt>
          <c:dPt>
            <c:idx val="1"/>
            <c:bubble3D val="0"/>
            <c:spPr>
              <a:gradFill>
                <a:gsLst>
                  <a:gs pos="100000">
                    <a:schemeClr val="accent2">
                      <a:lumMod val="60000"/>
                      <a:lumOff val="40000"/>
                    </a:schemeClr>
                  </a:gs>
                  <a:gs pos="0">
                    <a:schemeClr val="accent2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B37-42B1-B45A-391D8B309DE3}"/>
              </c:ext>
            </c:extLst>
          </c:dPt>
          <c:dPt>
            <c:idx val="2"/>
            <c:bubble3D val="0"/>
            <c:spPr>
              <a:gradFill>
                <a:gsLst>
                  <a:gs pos="100000">
                    <a:schemeClr val="accent3">
                      <a:lumMod val="60000"/>
                      <a:lumOff val="40000"/>
                    </a:schemeClr>
                  </a:gs>
                  <a:gs pos="0">
                    <a:schemeClr val="accent3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B37-42B1-B45A-391D8B309DE3}"/>
              </c:ext>
            </c:extLst>
          </c:dPt>
          <c:dPt>
            <c:idx val="3"/>
            <c:bubble3D val="0"/>
            <c:spPr>
              <a:gradFill>
                <a:gsLst>
                  <a:gs pos="100000">
                    <a:schemeClr val="accent4">
                      <a:lumMod val="60000"/>
                      <a:lumOff val="40000"/>
                    </a:schemeClr>
                  </a:gs>
                  <a:gs pos="0">
                    <a:schemeClr val="accent4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B37-42B1-B45A-391D8B309DE3}"/>
              </c:ext>
            </c:extLst>
          </c:dPt>
          <c:dPt>
            <c:idx val="4"/>
            <c:bubble3D val="0"/>
            <c:spPr>
              <a:gradFill>
                <a:gsLst>
                  <a:gs pos="100000">
                    <a:schemeClr val="accent5">
                      <a:lumMod val="60000"/>
                      <a:lumOff val="40000"/>
                    </a:schemeClr>
                  </a:gs>
                  <a:gs pos="0">
                    <a:schemeClr val="accent5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6B37-42B1-B45A-391D8B309DE3}"/>
              </c:ext>
            </c:extLst>
          </c:dPt>
          <c:dPt>
            <c:idx val="5"/>
            <c:bubble3D val="0"/>
            <c:spPr>
              <a:gradFill>
                <a:gsLst>
                  <a:gs pos="100000">
                    <a:schemeClr val="accent6">
                      <a:lumMod val="60000"/>
                      <a:lumOff val="40000"/>
                    </a:schemeClr>
                  </a:gs>
                  <a:gs pos="0">
                    <a:schemeClr val="accent6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6B37-42B1-B45A-391D8B309DE3}"/>
              </c:ext>
            </c:extLst>
          </c:dPt>
          <c:dPt>
            <c:idx val="6"/>
            <c:bubble3D val="0"/>
            <c:spPr>
              <a:gradFill>
                <a:gsLst>
                  <a:gs pos="100000">
                    <a:schemeClr val="accent1">
                      <a:lumMod val="60000"/>
                      <a:lumMod val="60000"/>
                      <a:lumOff val="40000"/>
                    </a:schemeClr>
                  </a:gs>
                  <a:gs pos="0">
                    <a:schemeClr val="accent1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6B37-42B1-B45A-391D8B309DE3}"/>
              </c:ext>
            </c:extLst>
          </c:dPt>
          <c:dPt>
            <c:idx val="7"/>
            <c:bubble3D val="0"/>
            <c:spPr>
              <a:gradFill>
                <a:gsLst>
                  <a:gs pos="100000">
                    <a:schemeClr val="accent2">
                      <a:lumMod val="60000"/>
                      <a:lumMod val="60000"/>
                      <a:lumOff val="40000"/>
                    </a:schemeClr>
                  </a:gs>
                  <a:gs pos="0">
                    <a:schemeClr val="accent2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6B37-42B1-B45A-391D8B309DE3}"/>
              </c:ext>
            </c:extLst>
          </c:dPt>
          <c:dPt>
            <c:idx val="8"/>
            <c:bubble3D val="0"/>
            <c:spPr>
              <a:gradFill>
                <a:gsLst>
                  <a:gs pos="100000">
                    <a:schemeClr val="accent3">
                      <a:lumMod val="60000"/>
                      <a:lumMod val="60000"/>
                      <a:lumOff val="40000"/>
                    </a:schemeClr>
                  </a:gs>
                  <a:gs pos="0">
                    <a:schemeClr val="accent3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6B37-42B1-B45A-391D8B309DE3}"/>
              </c:ext>
            </c:extLst>
          </c:dPt>
          <c:dPt>
            <c:idx val="9"/>
            <c:bubble3D val="0"/>
            <c:spPr>
              <a:gradFill>
                <a:gsLst>
                  <a:gs pos="100000">
                    <a:schemeClr val="accent4">
                      <a:lumMod val="60000"/>
                      <a:lumMod val="60000"/>
                      <a:lumOff val="40000"/>
                    </a:schemeClr>
                  </a:gs>
                  <a:gs pos="0">
                    <a:schemeClr val="accent4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6B37-42B1-B45A-391D8B309DE3}"/>
              </c:ext>
            </c:extLst>
          </c:dPt>
          <c:dPt>
            <c:idx val="10"/>
            <c:bubble3D val="0"/>
            <c:spPr>
              <a:gradFill>
                <a:gsLst>
                  <a:gs pos="100000">
                    <a:schemeClr val="accent5">
                      <a:lumMod val="60000"/>
                      <a:lumMod val="60000"/>
                      <a:lumOff val="40000"/>
                    </a:schemeClr>
                  </a:gs>
                  <a:gs pos="0">
                    <a:schemeClr val="accent5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6B37-42B1-B45A-391D8B309DE3}"/>
              </c:ext>
            </c:extLst>
          </c:dPt>
          <c:dPt>
            <c:idx val="11"/>
            <c:bubble3D val="0"/>
            <c:spPr>
              <a:gradFill>
                <a:gsLst>
                  <a:gs pos="100000">
                    <a:schemeClr val="accent6">
                      <a:lumMod val="60000"/>
                      <a:lumMod val="60000"/>
                      <a:lumOff val="40000"/>
                    </a:schemeClr>
                  </a:gs>
                  <a:gs pos="0">
                    <a:schemeClr val="accent6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6B37-42B1-B45A-391D8B309DE3}"/>
              </c:ext>
            </c:extLst>
          </c:dPt>
          <c:dPt>
            <c:idx val="12"/>
            <c:bubble3D val="0"/>
            <c:spPr>
              <a:gradFill>
                <a:gsLst>
                  <a:gs pos="100000">
                    <a:schemeClr val="accent1">
                      <a:lumMod val="80000"/>
                      <a:lumOff val="20000"/>
                      <a:lumMod val="60000"/>
                      <a:lumOff val="40000"/>
                    </a:schemeClr>
                  </a:gs>
                  <a:gs pos="0">
                    <a:schemeClr val="accent1">
                      <a:lumMod val="80000"/>
                      <a:lumOff val="2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6B37-42B1-B45A-391D8B309DE3}"/>
              </c:ext>
            </c:extLst>
          </c:dPt>
          <c:dPt>
            <c:idx val="13"/>
            <c:bubble3D val="0"/>
            <c:spPr>
              <a:gradFill>
                <a:gsLst>
                  <a:gs pos="100000">
                    <a:schemeClr val="accent2">
                      <a:lumMod val="80000"/>
                      <a:lumOff val="20000"/>
                      <a:lumMod val="60000"/>
                      <a:lumOff val="40000"/>
                    </a:schemeClr>
                  </a:gs>
                  <a:gs pos="0">
                    <a:schemeClr val="accent2">
                      <a:lumMod val="80000"/>
                      <a:lumOff val="2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B-6B37-42B1-B45A-391D8B309DE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 Budget'!$B$347:$B$354</c:f>
              <c:strCache>
                <c:ptCount val="8"/>
                <c:pt idx="0">
                  <c:v>COPY/PRINT</c:v>
                </c:pt>
                <c:pt idx="1">
                  <c:v>FINES</c:v>
                </c:pt>
                <c:pt idx="2">
                  <c:v>PROPERTY TAX COLLECTIONS</c:v>
                </c:pt>
                <c:pt idx="3">
                  <c:v>FUNDRAISING/LIBRARY PROGRAMS</c:v>
                </c:pt>
                <c:pt idx="4">
                  <c:v>INTEREST ON INVESTMENTS</c:v>
                </c:pt>
                <c:pt idx="5">
                  <c:v>NON RESIDENT FEES</c:v>
                </c:pt>
                <c:pt idx="6">
                  <c:v>GRANTS</c:v>
                </c:pt>
                <c:pt idx="7">
                  <c:v>CASH CARRY OVER</c:v>
                </c:pt>
              </c:strCache>
            </c:strRef>
          </c:cat>
          <c:val>
            <c:numRef>
              <c:f>' Budget'!$C$347:$C$354</c:f>
              <c:numCache>
                <c:formatCode>_("$"* #,##0.00_);_("$"* \(#,##0.00\);_("$"* "-"??_);_(@_)</c:formatCode>
                <c:ptCount val="8"/>
                <c:pt idx="0">
                  <c:v>1000</c:v>
                </c:pt>
                <c:pt idx="1">
                  <c:v>750</c:v>
                </c:pt>
                <c:pt idx="2">
                  <c:v>267990</c:v>
                </c:pt>
                <c:pt idx="3">
                  <c:v>713</c:v>
                </c:pt>
                <c:pt idx="4">
                  <c:v>125</c:v>
                </c:pt>
                <c:pt idx="5">
                  <c:v>3000</c:v>
                </c:pt>
                <c:pt idx="6">
                  <c:v>5000</c:v>
                </c:pt>
                <c:pt idx="7">
                  <c:v>25000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C-6B37-42B1-B45A-391D8B309D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alpha val="5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pattFill prst="dkDnDiag">
      <a:fgClr>
        <a:schemeClr val="lt1"/>
      </a:fgClr>
      <a:bgClr>
        <a:schemeClr val="dk1">
          <a:lumMod val="10000"/>
          <a:lumOff val="90000"/>
        </a:schemeClr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alpha val="5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pattFill prst="dkDnDiag">
      <a:fgClr>
        <a:schemeClr val="lt1"/>
      </a:fgClr>
      <a:bgClr>
        <a:schemeClr val="dk1">
          <a:lumMod val="10000"/>
          <a:lumOff val="90000"/>
        </a:schemeClr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alpha val="5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pattFill prst="dkDnDiag">
      <a:fgClr>
        <a:schemeClr val="lt1"/>
      </a:fgClr>
      <a:bgClr>
        <a:schemeClr val="dk1">
          <a:lumMod val="10000"/>
          <a:lumOff val="90000"/>
        </a:schemeClr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>
                <a:gsLst>
                  <a:gs pos="100000">
                    <a:schemeClr val="accent1">
                      <a:lumMod val="60000"/>
                      <a:lumOff val="40000"/>
                    </a:schemeClr>
                  </a:gs>
                  <a:gs pos="0">
                    <a:schemeClr val="accent1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154-4728-81BF-D82251A4E4A7}"/>
              </c:ext>
            </c:extLst>
          </c:dPt>
          <c:dPt>
            <c:idx val="1"/>
            <c:bubble3D val="0"/>
            <c:spPr>
              <a:gradFill>
                <a:gsLst>
                  <a:gs pos="100000">
                    <a:schemeClr val="accent2">
                      <a:lumMod val="60000"/>
                      <a:lumOff val="40000"/>
                    </a:schemeClr>
                  </a:gs>
                  <a:gs pos="0">
                    <a:schemeClr val="accent2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154-4728-81BF-D82251A4E4A7}"/>
              </c:ext>
            </c:extLst>
          </c:dPt>
          <c:dPt>
            <c:idx val="2"/>
            <c:bubble3D val="0"/>
            <c:spPr>
              <a:gradFill>
                <a:gsLst>
                  <a:gs pos="100000">
                    <a:schemeClr val="accent3">
                      <a:lumMod val="60000"/>
                      <a:lumOff val="40000"/>
                    </a:schemeClr>
                  </a:gs>
                  <a:gs pos="0">
                    <a:schemeClr val="accent3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154-4728-81BF-D82251A4E4A7}"/>
              </c:ext>
            </c:extLst>
          </c:dPt>
          <c:dPt>
            <c:idx val="3"/>
            <c:bubble3D val="0"/>
            <c:spPr>
              <a:gradFill>
                <a:gsLst>
                  <a:gs pos="100000">
                    <a:schemeClr val="accent4">
                      <a:lumMod val="60000"/>
                      <a:lumOff val="40000"/>
                    </a:schemeClr>
                  </a:gs>
                  <a:gs pos="0">
                    <a:schemeClr val="accent4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154-4728-81BF-D82251A4E4A7}"/>
              </c:ext>
            </c:extLst>
          </c:dPt>
          <c:dPt>
            <c:idx val="4"/>
            <c:bubble3D val="0"/>
            <c:spPr>
              <a:gradFill>
                <a:gsLst>
                  <a:gs pos="100000">
                    <a:schemeClr val="accent5">
                      <a:lumMod val="60000"/>
                      <a:lumOff val="40000"/>
                    </a:schemeClr>
                  </a:gs>
                  <a:gs pos="0">
                    <a:schemeClr val="accent5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2154-4728-81BF-D82251A4E4A7}"/>
              </c:ext>
            </c:extLst>
          </c:dPt>
          <c:dPt>
            <c:idx val="5"/>
            <c:bubble3D val="0"/>
            <c:spPr>
              <a:gradFill>
                <a:gsLst>
                  <a:gs pos="100000">
                    <a:schemeClr val="accent6">
                      <a:lumMod val="60000"/>
                      <a:lumOff val="40000"/>
                    </a:schemeClr>
                  </a:gs>
                  <a:gs pos="0">
                    <a:schemeClr val="accent6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2154-4728-81BF-D82251A4E4A7}"/>
              </c:ext>
            </c:extLst>
          </c:dPt>
          <c:dPt>
            <c:idx val="6"/>
            <c:bubble3D val="0"/>
            <c:spPr>
              <a:gradFill>
                <a:gsLst>
                  <a:gs pos="100000">
                    <a:schemeClr val="accent1">
                      <a:lumMod val="60000"/>
                      <a:lumMod val="60000"/>
                      <a:lumOff val="40000"/>
                    </a:schemeClr>
                  </a:gs>
                  <a:gs pos="0">
                    <a:schemeClr val="accent1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2154-4728-81BF-D82251A4E4A7}"/>
              </c:ext>
            </c:extLst>
          </c:dPt>
          <c:dPt>
            <c:idx val="7"/>
            <c:bubble3D val="0"/>
            <c:spPr>
              <a:gradFill>
                <a:gsLst>
                  <a:gs pos="100000">
                    <a:schemeClr val="accent2">
                      <a:lumMod val="60000"/>
                      <a:lumMod val="60000"/>
                      <a:lumOff val="40000"/>
                    </a:schemeClr>
                  </a:gs>
                  <a:gs pos="0">
                    <a:schemeClr val="accent2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2154-4728-81BF-D82251A4E4A7}"/>
              </c:ext>
            </c:extLst>
          </c:dPt>
          <c:dPt>
            <c:idx val="8"/>
            <c:bubble3D val="0"/>
            <c:spPr>
              <a:gradFill>
                <a:gsLst>
                  <a:gs pos="100000">
                    <a:schemeClr val="accent3">
                      <a:lumMod val="60000"/>
                      <a:lumMod val="60000"/>
                      <a:lumOff val="40000"/>
                    </a:schemeClr>
                  </a:gs>
                  <a:gs pos="0">
                    <a:schemeClr val="accent3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2154-4728-81BF-D82251A4E4A7}"/>
              </c:ext>
            </c:extLst>
          </c:dPt>
          <c:dPt>
            <c:idx val="9"/>
            <c:bubble3D val="0"/>
            <c:spPr>
              <a:gradFill>
                <a:gsLst>
                  <a:gs pos="100000">
                    <a:schemeClr val="accent4">
                      <a:lumMod val="60000"/>
                      <a:lumMod val="60000"/>
                      <a:lumOff val="40000"/>
                    </a:schemeClr>
                  </a:gs>
                  <a:gs pos="0">
                    <a:schemeClr val="accent4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2154-4728-81BF-D82251A4E4A7}"/>
              </c:ext>
            </c:extLst>
          </c:dPt>
          <c:dPt>
            <c:idx val="10"/>
            <c:bubble3D val="0"/>
            <c:spPr>
              <a:gradFill>
                <a:gsLst>
                  <a:gs pos="100000">
                    <a:schemeClr val="accent5">
                      <a:lumMod val="60000"/>
                      <a:lumMod val="60000"/>
                      <a:lumOff val="40000"/>
                    </a:schemeClr>
                  </a:gs>
                  <a:gs pos="0">
                    <a:schemeClr val="accent5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2154-4728-81BF-D82251A4E4A7}"/>
              </c:ext>
            </c:extLst>
          </c:dPt>
          <c:dPt>
            <c:idx val="11"/>
            <c:bubble3D val="0"/>
            <c:spPr>
              <a:gradFill>
                <a:gsLst>
                  <a:gs pos="100000">
                    <a:schemeClr val="accent6">
                      <a:lumMod val="60000"/>
                      <a:lumMod val="60000"/>
                      <a:lumOff val="40000"/>
                    </a:schemeClr>
                  </a:gs>
                  <a:gs pos="0">
                    <a:schemeClr val="accent6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2154-4728-81BF-D82251A4E4A7}"/>
              </c:ext>
            </c:extLst>
          </c:dPt>
          <c:dPt>
            <c:idx val="12"/>
            <c:bubble3D val="0"/>
            <c:spPr>
              <a:gradFill>
                <a:gsLst>
                  <a:gs pos="100000">
                    <a:schemeClr val="accent1">
                      <a:lumMod val="80000"/>
                      <a:lumOff val="20000"/>
                      <a:lumMod val="60000"/>
                      <a:lumOff val="40000"/>
                    </a:schemeClr>
                  </a:gs>
                  <a:gs pos="0">
                    <a:schemeClr val="accent1">
                      <a:lumMod val="80000"/>
                      <a:lumOff val="2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2154-4728-81BF-D82251A4E4A7}"/>
              </c:ext>
            </c:extLst>
          </c:dPt>
          <c:dPt>
            <c:idx val="13"/>
            <c:bubble3D val="0"/>
            <c:spPr>
              <a:gradFill>
                <a:gsLst>
                  <a:gs pos="100000">
                    <a:schemeClr val="accent2">
                      <a:lumMod val="80000"/>
                      <a:lumOff val="20000"/>
                      <a:lumMod val="60000"/>
                      <a:lumOff val="40000"/>
                    </a:schemeClr>
                  </a:gs>
                  <a:gs pos="0">
                    <a:schemeClr val="accent2">
                      <a:lumMod val="80000"/>
                      <a:lumOff val="2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B-2154-4728-81BF-D82251A4E4A7}"/>
              </c:ext>
            </c:extLst>
          </c:dPt>
          <c:dLbls>
            <c:dLbl>
              <c:idx val="3"/>
              <c:layout>
                <c:manualLayout>
                  <c:x val="0.14622090988626427"/>
                  <c:y val="2.00229658792650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154-4728-81BF-D82251A4E4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alpha val="92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 Budget'!$B$413:$B$417</c:f>
              <c:strCache>
                <c:ptCount val="5"/>
                <c:pt idx="1">
                  <c:v>GARBAGE COLLECTIONS</c:v>
                </c:pt>
                <c:pt idx="2">
                  <c:v>MISCELLANEOUS REVENUES</c:v>
                </c:pt>
                <c:pt idx="3">
                  <c:v>INTEREST ON INVESTMENTS       </c:v>
                </c:pt>
                <c:pt idx="4">
                  <c:v>CASH CARRY OVER</c:v>
                </c:pt>
              </c:strCache>
            </c:strRef>
          </c:cat>
          <c:val>
            <c:numRef>
              <c:f>' Budget'!$C$413:$C$417</c:f>
              <c:numCache>
                <c:formatCode>_("$"* #,##0.00_);_("$"* \(#,##0.00\);_("$"* "-"??_);_(@_)</c:formatCode>
                <c:ptCount val="5"/>
                <c:pt idx="1">
                  <c:v>714171.84</c:v>
                </c:pt>
                <c:pt idx="2">
                  <c:v>14000</c:v>
                </c:pt>
                <c:pt idx="3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C-2154-4728-81BF-D82251A4E4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alpha val="5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alpha val="92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pattFill prst="dkDnDiag">
      <a:fgClr>
        <a:schemeClr val="lt1"/>
      </a:fgClr>
      <a:bgClr>
        <a:schemeClr val="dk1">
          <a:lumMod val="10000"/>
          <a:lumOff val="90000"/>
        </a:schemeClr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>
          <a:solidFill>
            <a:schemeClr val="dk1">
              <a:alpha val="92000"/>
            </a:schemeClr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6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/>
        </a:fgClr>
        <a:bgClr>
          <a:schemeClr val="dk1">
            <a:lumMod val="10000"/>
            <a:lumOff val="90000"/>
          </a:schemeClr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508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50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56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/>
        </a:fgClr>
        <a:bgClr>
          <a:schemeClr val="dk1">
            <a:lumMod val="10000"/>
            <a:lumOff val="90000"/>
          </a:schemeClr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508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50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56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/>
        </a:fgClr>
        <a:bgClr>
          <a:schemeClr val="dk1">
            <a:lumMod val="10000"/>
            <a:lumOff val="90000"/>
          </a:schemeClr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508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50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56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/>
        </a:fgClr>
        <a:bgClr>
          <a:schemeClr val="dk1">
            <a:lumMod val="10000"/>
            <a:lumOff val="90000"/>
          </a:schemeClr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508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50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56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/>
        </a:fgClr>
        <a:bgClr>
          <a:schemeClr val="dk1">
            <a:lumMod val="10000"/>
            <a:lumOff val="90000"/>
          </a:schemeClr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508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50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256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/>
        </a:fgClr>
        <a:bgClr>
          <a:schemeClr val="dk1">
            <a:lumMod val="10000"/>
            <a:lumOff val="90000"/>
          </a:schemeClr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508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50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256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/>
        </a:fgClr>
        <a:bgClr>
          <a:schemeClr val="dk1">
            <a:lumMod val="10000"/>
            <a:lumOff val="90000"/>
          </a:schemeClr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508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50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6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/>
        </a:fgClr>
        <a:bgClr>
          <a:schemeClr val="dk1">
            <a:lumMod val="10000"/>
            <a:lumOff val="90000"/>
          </a:schemeClr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508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50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6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/>
        </a:fgClr>
        <a:bgClr>
          <a:schemeClr val="dk1">
            <a:lumMod val="10000"/>
            <a:lumOff val="90000"/>
          </a:schemeClr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508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50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6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/>
        </a:fgClr>
        <a:bgClr>
          <a:schemeClr val="dk1">
            <a:lumMod val="10000"/>
            <a:lumOff val="90000"/>
          </a:schemeClr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508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50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56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/>
        </a:fgClr>
        <a:bgClr>
          <a:schemeClr val="dk1">
            <a:lumMod val="10000"/>
            <a:lumOff val="90000"/>
          </a:schemeClr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508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50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56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/>
        </a:fgClr>
        <a:bgClr>
          <a:schemeClr val="dk1">
            <a:lumMod val="10000"/>
            <a:lumOff val="90000"/>
          </a:schemeClr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508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50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56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/>
        </a:fgClr>
        <a:bgClr>
          <a:schemeClr val="dk1">
            <a:lumMod val="10000"/>
            <a:lumOff val="90000"/>
          </a:schemeClr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508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50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56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/>
        </a:fgClr>
        <a:bgClr>
          <a:schemeClr val="dk1">
            <a:lumMod val="10000"/>
            <a:lumOff val="90000"/>
          </a:schemeClr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508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50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56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/>
        </a:fgClr>
        <a:bgClr>
          <a:schemeClr val="dk1">
            <a:lumMod val="10000"/>
            <a:lumOff val="90000"/>
          </a:schemeClr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508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50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BE39A-11FB-4189-A99E-F83E62B985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E63E5D-3126-4B8A-B3B1-E533C9762E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6B146D-F67A-4110-82B2-77D8DB67F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E68D1-33EE-46D1-96B3-F80424099F7B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D9DB79-6AF4-4BCA-857B-39120FBAC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CF41DA-DCDA-42B2-AC14-A0BD458E4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CF5E-700F-40A4-AF59-CAA339911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262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B634FA-380D-452F-B4FF-21F5B7716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731C5E-EBFA-405E-9A89-DD85547804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92F035-39FF-42AE-B2EB-85703FCEC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E68D1-33EE-46D1-96B3-F80424099F7B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420383-C467-4277-BDAA-F8E691090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3F469E-FB93-473E-B45D-9ABE52C78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CF5E-700F-40A4-AF59-CAA339911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889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A7FA1C-EC0C-4384-8F7B-65D03649BE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528C77-186F-4CE0-83E1-9C3FF402EA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0AE44E-EE06-45E0-8E8F-3C2817305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E68D1-33EE-46D1-96B3-F80424099F7B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4B8F6D-03B8-48DC-9F7E-7412846F7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032462-6D0B-40F6-BA5B-0CDF17E1C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CF5E-700F-40A4-AF59-CAA339911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541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CBE4A-30AB-4B77-B408-55C48B672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E686DB-6369-4265-9C68-2B923859C4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EA8B3A-553B-4CD8-9059-D2C888F8E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E68D1-33EE-46D1-96B3-F80424099F7B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E97179-13AB-42C8-97CA-C0846B457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ED3787-B005-48EA-A1A7-1955180B5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CF5E-700F-40A4-AF59-CAA339911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014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1E798-20E6-47D1-B147-5F92079DB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F7C33A-6418-4E21-8BAF-EA6AF59059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549A77-6EDC-4633-B564-A268C6124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E68D1-33EE-46D1-96B3-F80424099F7B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E71CD6-3C92-468E-BD24-98F7900E5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2F76FC-C9F9-4B29-93F0-885C37E1E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CF5E-700F-40A4-AF59-CAA339911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455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68E62-D6DC-47AB-A095-CEDC207BE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C88714-AD5E-43C6-B4B0-82F7397865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983DF9-A035-457B-A73E-1CEC5DE298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1E21D3-DBFC-4F74-A8F9-9A35304D1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E68D1-33EE-46D1-96B3-F80424099F7B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43ECBC-4780-4DB2-974C-C04E3561C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9B9D4F-A27F-4A63-B916-6722E4F60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CF5E-700F-40A4-AF59-CAA339911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56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1652E1-F86C-4415-BAAA-481A4B6B5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87F931-6AAF-4B96-9334-BA3203A3D4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6FA0EF-83AF-4CF9-97DD-12876136AC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DE6621-2A7A-443A-96A9-CE93DE728F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B210B5-3CC6-439A-956B-D435A96E63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166315-A1DC-48F1-A438-DC31286A7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E68D1-33EE-46D1-96B3-F80424099F7B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BE31BA7-7042-43BA-B33B-AB40E82BB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AA6D67-9AA0-45D4-9C9E-7A64A1510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CF5E-700F-40A4-AF59-CAA339911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701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AFBD3-2F0C-4727-BECD-166B06645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46D6D2-A092-474B-8A30-B098EE032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E68D1-33EE-46D1-96B3-F80424099F7B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095E1A-A0E5-41B8-AB04-ECB1C5CEF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8B4079-4F8D-44F1-B229-CA82FB9F3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CF5E-700F-40A4-AF59-CAA339911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538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7672A8-983E-4DE0-A19A-E80AA4B57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E68D1-33EE-46D1-96B3-F80424099F7B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32451B-B40C-475B-8370-219366023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E66752-42F4-4E52-A44E-AEDBBC4E8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CF5E-700F-40A4-AF59-CAA339911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205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F0FBE-F80C-45C7-AC80-9AEC099BC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A1B69D-D0B1-424E-B90E-3C71180ECC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E4E1DB-E544-4006-9369-2285377269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DD2CC3-A50F-4352-971C-E5E3F764A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E68D1-33EE-46D1-96B3-F80424099F7B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5CFB10-8A13-4E79-A6DC-E0408A34E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83F515-4E9A-43AF-9043-F2FC685BA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CF5E-700F-40A4-AF59-CAA339911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071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2B1DB-BC1D-42D8-86DB-B6A01F7273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1427976-ADB6-4F9D-BC60-BA8FB59DF2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301DDA-155D-43CE-A599-13D18CCE36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1B04CE-8C63-45F6-A113-75D819BE2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E68D1-33EE-46D1-96B3-F80424099F7B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F8CC0B-9A6E-4BF3-B607-57CA360D80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F13341-40F1-4154-9E7E-08C7C8167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CF5E-700F-40A4-AF59-CAA339911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386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67A5CB-99C8-458E-9DCF-3021401247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C6A58A-8488-4A42-847A-150C8642D0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280B7C-02FB-475E-A2C3-493D959513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E68D1-33EE-46D1-96B3-F80424099F7B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B99047-084D-4239-91F4-E57B2DAD8D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625842-C095-4866-9F73-CC91C69599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F6CF5E-700F-40A4-AF59-CAA339911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980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5DA908-33C2-42AC-B65A-7DC404A8D1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</p:spPr>
        <p:txBody>
          <a:bodyPr anchor="b">
            <a:normAutofit/>
          </a:bodyPr>
          <a:lstStyle/>
          <a:p>
            <a:pPr algn="l"/>
            <a:r>
              <a:rPr lang="en-US" sz="4800" dirty="0">
                <a:solidFill>
                  <a:srgbClr val="FFFFFF"/>
                </a:solidFill>
              </a:rPr>
              <a:t>City of Middleton</a:t>
            </a:r>
            <a:br>
              <a:rPr lang="en-US" sz="4800" dirty="0">
                <a:solidFill>
                  <a:srgbClr val="FFFFFF"/>
                </a:solidFill>
              </a:rPr>
            </a:br>
            <a:r>
              <a:rPr lang="en-US" sz="4800" dirty="0">
                <a:solidFill>
                  <a:srgbClr val="FFFFFF"/>
                </a:solidFill>
              </a:rPr>
              <a:t>FY’23 Budget Review</a:t>
            </a: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9DDA8E27-BF0D-A5AE-09E8-940406FB80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8380" y="4878225"/>
            <a:ext cx="1246939" cy="1452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65785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0790D74-7A76-4B54-B502-70E30F31790E}"/>
              </a:ext>
            </a:extLst>
          </p:cNvPr>
          <p:cNvSpPr txBox="1"/>
          <p:nvPr/>
        </p:nvSpPr>
        <p:spPr>
          <a:xfrm>
            <a:off x="640080" y="2074363"/>
            <a:ext cx="2740683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Library Salary and Benefits Expenses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5380FAC-E93D-4793-BD37-CB25435949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5285482"/>
              </p:ext>
            </p:extLst>
          </p:nvPr>
        </p:nvGraphicFramePr>
        <p:xfrm>
          <a:off x="4709952" y="1753953"/>
          <a:ext cx="5845494" cy="3346704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3334704">
                  <a:extLst>
                    <a:ext uri="{9D8B030D-6E8A-4147-A177-3AD203B41FA5}">
                      <a16:colId xmlns:a16="http://schemas.microsoft.com/office/drawing/2014/main" val="3124902628"/>
                    </a:ext>
                  </a:extLst>
                </a:gridCol>
                <a:gridCol w="2510790">
                  <a:extLst>
                    <a:ext uri="{9D8B030D-6E8A-4147-A177-3AD203B41FA5}">
                      <a16:colId xmlns:a16="http://schemas.microsoft.com/office/drawing/2014/main" val="3202288622"/>
                    </a:ext>
                  </a:extLst>
                </a:gridCol>
              </a:tblGrid>
              <a:tr h="1115568">
                <a:tc>
                  <a:txBody>
                    <a:bodyPr/>
                    <a:lstStyle/>
                    <a:p>
                      <a:pPr algn="l" fontAlgn="b"/>
                      <a:r>
                        <a:rPr lang="en-US" sz="3300" u="none" strike="noStrike" dirty="0">
                          <a:effectLst/>
                        </a:rPr>
                        <a:t>Salary</a:t>
                      </a:r>
                      <a:endParaRPr lang="en-US" sz="3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300" u="none" strike="noStrike" dirty="0">
                          <a:effectLst/>
                        </a:rPr>
                        <a:t>       $141,509 </a:t>
                      </a:r>
                      <a:endParaRPr lang="en-US" sz="3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888201777"/>
                  </a:ext>
                </a:extLst>
              </a:tr>
              <a:tr h="1115568">
                <a:tc>
                  <a:txBody>
                    <a:bodyPr/>
                    <a:lstStyle/>
                    <a:p>
                      <a:pPr algn="l" fontAlgn="b"/>
                      <a:r>
                        <a:rPr lang="en-US" sz="3300" u="none" strike="noStrike" dirty="0">
                          <a:effectLst/>
                        </a:rPr>
                        <a:t>Benefits/Liability</a:t>
                      </a:r>
                      <a:endParaRPr lang="en-US" sz="3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300" u="none" strike="noStrike" dirty="0">
                          <a:effectLst/>
                        </a:rPr>
                        <a:t>       $ 46,380 </a:t>
                      </a:r>
                      <a:endParaRPr lang="en-US" sz="3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64503663"/>
                  </a:ext>
                </a:extLst>
              </a:tr>
              <a:tr h="1115568">
                <a:tc>
                  <a:txBody>
                    <a:bodyPr/>
                    <a:lstStyle/>
                    <a:p>
                      <a:pPr algn="l" fontAlgn="b"/>
                      <a:endParaRPr lang="en-US" sz="3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3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32778946"/>
                  </a:ext>
                </a:extLst>
              </a:tr>
            </a:tbl>
          </a:graphicData>
        </a:graphic>
      </p:graphicFrame>
      <p:sp>
        <p:nvSpPr>
          <p:cNvPr id="12" name="Rectangle 11">
            <a:extLst>
              <a:ext uri="{FF2B5EF4-FFF2-40B4-BE49-F238E27FC236}">
                <a16:creationId xmlns:a16="http://schemas.microsoft.com/office/drawing/2014/main" id="{10B58D43-69AA-458C-A591-4ECB05BD4E8C}"/>
              </a:ext>
            </a:extLst>
          </p:cNvPr>
          <p:cNvSpPr/>
          <p:nvPr/>
        </p:nvSpPr>
        <p:spPr>
          <a:xfrm>
            <a:off x="1006778" y="5129682"/>
            <a:ext cx="2080469" cy="44461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bg1"/>
                </a:solidFill>
                <a:highlight>
                  <a:srgbClr val="000000"/>
                </a:highlight>
              </a:rPr>
              <a:t>$187,889</a:t>
            </a:r>
          </a:p>
        </p:txBody>
      </p:sp>
    </p:spTree>
    <p:extLst>
      <p:ext uri="{BB962C8B-B14F-4D97-AF65-F5344CB8AC3E}">
        <p14:creationId xmlns:p14="http://schemas.microsoft.com/office/powerpoint/2010/main" val="22740650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0790D74-7A76-4B54-B502-70E30F31790E}"/>
              </a:ext>
            </a:extLst>
          </p:cNvPr>
          <p:cNvSpPr txBox="1"/>
          <p:nvPr/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Library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Expenses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7F19B2F-5EAE-45B8-9D50-AD2DBA37DE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9941819"/>
              </p:ext>
            </p:extLst>
          </p:nvPr>
        </p:nvGraphicFramePr>
        <p:xfrm>
          <a:off x="4094025" y="209990"/>
          <a:ext cx="6945555" cy="65263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79777">
                  <a:extLst>
                    <a:ext uri="{9D8B030D-6E8A-4147-A177-3AD203B41FA5}">
                      <a16:colId xmlns:a16="http://schemas.microsoft.com/office/drawing/2014/main" val="1246852971"/>
                    </a:ext>
                  </a:extLst>
                </a:gridCol>
                <a:gridCol w="2665778">
                  <a:extLst>
                    <a:ext uri="{9D8B030D-6E8A-4147-A177-3AD203B41FA5}">
                      <a16:colId xmlns:a16="http://schemas.microsoft.com/office/drawing/2014/main" val="4019720973"/>
                    </a:ext>
                  </a:extLst>
                </a:gridCol>
              </a:tblGrid>
              <a:tr h="18646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CONTRIB GEN FUND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12,365.17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62335947"/>
                  </a:ext>
                </a:extLst>
              </a:tr>
              <a:tr h="18646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COMPUTER HARDWARE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3,000.00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24875603"/>
                  </a:ext>
                </a:extLst>
              </a:tr>
              <a:tr h="18646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GASOLINE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    450.00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93815086"/>
                  </a:ext>
                </a:extLst>
              </a:tr>
              <a:tr h="18646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MARKETING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1,000.00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20547875"/>
                  </a:ext>
                </a:extLst>
              </a:tr>
              <a:tr h="18646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LIBRARY PROGRAMS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3,500.00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50154104"/>
                  </a:ext>
                </a:extLst>
              </a:tr>
              <a:tr h="18646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MEMBERSHIPS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    500.00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32471822"/>
                  </a:ext>
                </a:extLst>
              </a:tr>
              <a:tr h="18646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SUPPLIES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5,600.00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34399704"/>
                  </a:ext>
                </a:extLst>
              </a:tr>
              <a:tr h="18646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TRAINING/CONF/CERTIFICATION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    600.00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9500453"/>
                  </a:ext>
                </a:extLst>
              </a:tr>
              <a:tr h="18646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UNIFORMS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    130.00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91668971"/>
                  </a:ext>
                </a:extLst>
              </a:tr>
              <a:tr h="18646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AUTO REPAIR/MAINT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1,250.00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88547179"/>
                  </a:ext>
                </a:extLst>
              </a:tr>
              <a:tr h="18646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BUILDING MAINTENANCE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2,500.00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42226674"/>
                  </a:ext>
                </a:extLst>
              </a:tr>
              <a:tr h="18646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BUILDING REPAIRS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3,000.00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33442760"/>
                  </a:ext>
                </a:extLst>
              </a:tr>
              <a:tr h="18646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BUILDING SECURITY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2,000.00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98493440"/>
                  </a:ext>
                </a:extLst>
              </a:tr>
              <a:tr h="18646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CATALOGING SERVICE/RESOURCE SH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3,100.00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95820581"/>
                  </a:ext>
                </a:extLst>
              </a:tr>
              <a:tr h="18646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CLEANING SERVICE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1,000.00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58601962"/>
                  </a:ext>
                </a:extLst>
              </a:tr>
              <a:tr h="18646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COMPUTER SOFTWARE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3,000.00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83678202"/>
                  </a:ext>
                </a:extLst>
              </a:tr>
              <a:tr h="18646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COMPUTER SUPPORT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4,000.00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64312739"/>
                  </a:ext>
                </a:extLst>
              </a:tr>
              <a:tr h="18646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DATA ACCESS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2,200.00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55705159"/>
                  </a:ext>
                </a:extLst>
              </a:tr>
              <a:tr h="18646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LIABILITY INSURANCE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5,670.00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75839184"/>
                  </a:ext>
                </a:extLst>
              </a:tr>
              <a:tr h="18646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OFFICE EQUIPMENT MAINTENANCE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    950.00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32479079"/>
                  </a:ext>
                </a:extLst>
              </a:tr>
              <a:tr h="18646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OFFICE EQUIPMENT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2,000.00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82390324"/>
                  </a:ext>
                </a:extLst>
              </a:tr>
              <a:tr h="18646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POSTAGE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1,600.00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59169290"/>
                  </a:ext>
                </a:extLst>
              </a:tr>
              <a:tr h="18646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WATER USAGE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    620.00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65471635"/>
                  </a:ext>
                </a:extLst>
              </a:tr>
              <a:tr h="18646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WASTEWATER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    741.00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34698218"/>
                  </a:ext>
                </a:extLst>
              </a:tr>
              <a:tr h="18646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TELEPHONE SERVICE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    900.00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79362828"/>
                  </a:ext>
                </a:extLst>
              </a:tr>
              <a:tr h="18646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SOLID WASTE DISPOSAL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    618.00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6713665"/>
                  </a:ext>
                </a:extLst>
              </a:tr>
              <a:tr h="18646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GRANTS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5,000.00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75468418"/>
                  </a:ext>
                </a:extLst>
              </a:tr>
              <a:tr h="18646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PROF FEES ATTORNEY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1,750.00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8405704"/>
                  </a:ext>
                </a:extLst>
              </a:tr>
              <a:tr h="18646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PROF FEES AUDITOR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1,717.00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07572230"/>
                  </a:ext>
                </a:extLst>
              </a:tr>
              <a:tr h="186468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Asset Management Acquisition A (Tax)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    113.00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51866483"/>
                  </a:ext>
                </a:extLst>
              </a:tr>
              <a:tr h="18646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CAPITAL OUTLAY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19,052.58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56979839"/>
                  </a:ext>
                </a:extLst>
              </a:tr>
              <a:tr h="18646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COLLECTIONS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20,000.00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79663776"/>
                  </a:ext>
                </a:extLst>
              </a:tr>
              <a:tr h="18646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NATURAL GAS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    412.00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40572449"/>
                  </a:ext>
                </a:extLst>
              </a:tr>
              <a:tr h="18646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ELECTRICITY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4,750.00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5031302"/>
                  </a:ext>
                </a:extLst>
              </a:tr>
              <a:tr h="18646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MISCELLANEOUS - LIBRARY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    600.00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78657992"/>
                  </a:ext>
                </a:extLst>
              </a:tr>
            </a:tbl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15ADF112-C680-46A2-B505-126D4EFECE79}"/>
              </a:ext>
            </a:extLst>
          </p:cNvPr>
          <p:cNvSpPr/>
          <p:nvPr/>
        </p:nvSpPr>
        <p:spPr>
          <a:xfrm>
            <a:off x="1006778" y="5376201"/>
            <a:ext cx="2080469" cy="44461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bg1"/>
                </a:solidFill>
                <a:highlight>
                  <a:srgbClr val="000000"/>
                </a:highlight>
              </a:rPr>
              <a:t>$115,689</a:t>
            </a:r>
          </a:p>
        </p:txBody>
      </p:sp>
    </p:spTree>
    <p:extLst>
      <p:ext uri="{BB962C8B-B14F-4D97-AF65-F5344CB8AC3E}">
        <p14:creationId xmlns:p14="http://schemas.microsoft.com/office/powerpoint/2010/main" val="34536294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lowchart: Document 12">
            <a:extLst>
              <a:ext uri="{FF2B5EF4-FFF2-40B4-BE49-F238E27FC236}">
                <a16:creationId xmlns:a16="http://schemas.microsoft.com/office/drawing/2014/main" id="{D12DDE76-C203-4047-9998-63900085B5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175" y="0"/>
            <a:ext cx="3248025" cy="3400426"/>
          </a:xfrm>
          <a:prstGeom prst="flowChartDocumen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0790D74-7A76-4B54-B502-70E30F31790E}"/>
              </a:ext>
            </a:extLst>
          </p:cNvPr>
          <p:cNvSpPr txBox="1"/>
          <p:nvPr/>
        </p:nvSpPr>
        <p:spPr>
          <a:xfrm>
            <a:off x="838200" y="171162"/>
            <a:ext cx="2840182" cy="2371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Garbage Fund Revenue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A8050708-83DB-40B3-BE43-F04FA759EEF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5037556"/>
              </p:ext>
            </p:extLst>
          </p:nvPr>
        </p:nvGraphicFramePr>
        <p:xfrm>
          <a:off x="4357397" y="587829"/>
          <a:ext cx="7296538" cy="56823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FA63F4D3-97FE-4FA6-AB23-9D17E5B021AB}"/>
              </a:ext>
            </a:extLst>
          </p:cNvPr>
          <p:cNvSpPr/>
          <p:nvPr/>
        </p:nvSpPr>
        <p:spPr>
          <a:xfrm>
            <a:off x="1104805" y="4086923"/>
            <a:ext cx="2306972" cy="5704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$728,197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7A095757-0962-4A89-A9E6-8C994CCE2C9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1318722"/>
              </p:ext>
            </p:extLst>
          </p:nvPr>
        </p:nvGraphicFramePr>
        <p:xfrm>
          <a:off x="4357397" y="587829"/>
          <a:ext cx="7296538" cy="56823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7A095757-0962-4A89-A9E6-8C994CCE2C9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6245819"/>
              </p:ext>
            </p:extLst>
          </p:nvPr>
        </p:nvGraphicFramePr>
        <p:xfrm>
          <a:off x="4357397" y="587829"/>
          <a:ext cx="7296538" cy="56823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912089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0790D74-7A76-4B54-B502-70E30F31790E}"/>
              </a:ext>
            </a:extLst>
          </p:cNvPr>
          <p:cNvSpPr txBox="1"/>
          <p:nvPr/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Garbage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Expenses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69DE3914-5345-4EA7-960B-7217C8AC58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3740099"/>
              </p:ext>
            </p:extLst>
          </p:nvPr>
        </p:nvGraphicFramePr>
        <p:xfrm>
          <a:off x="4244829" y="956029"/>
          <a:ext cx="6940393" cy="44825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95089">
                  <a:extLst>
                    <a:ext uri="{9D8B030D-6E8A-4147-A177-3AD203B41FA5}">
                      <a16:colId xmlns:a16="http://schemas.microsoft.com/office/drawing/2014/main" val="3277036582"/>
                    </a:ext>
                  </a:extLst>
                </a:gridCol>
                <a:gridCol w="2345304">
                  <a:extLst>
                    <a:ext uri="{9D8B030D-6E8A-4147-A177-3AD203B41FA5}">
                      <a16:colId xmlns:a16="http://schemas.microsoft.com/office/drawing/2014/main" val="3371881344"/>
                    </a:ext>
                  </a:extLst>
                </a:gridCol>
              </a:tblGrid>
              <a:tr h="47150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CONTRIB GEN FUND SAL OVERHEAD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22,435.58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27015691"/>
                  </a:ext>
                </a:extLst>
              </a:tr>
              <a:tr h="5556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FRANCHISE PAYABLE         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679,528.46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65377110"/>
                  </a:ext>
                </a:extLst>
              </a:tr>
              <a:tr h="53968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SUPPLIES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    100.00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26078929"/>
                  </a:ext>
                </a:extLst>
              </a:tr>
              <a:tr h="54944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BILLING SERVICE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14,125.30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26262123"/>
                  </a:ext>
                </a:extLst>
              </a:tr>
              <a:tr h="51607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COMPUTER SUPPORT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6,257.50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67388512"/>
                  </a:ext>
                </a:extLst>
              </a:tr>
              <a:tr h="45921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DATA ACCESS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1,250.00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60043811"/>
                  </a:ext>
                </a:extLst>
              </a:tr>
              <a:tr h="45550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POSTAGE                   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1,700.00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79130469"/>
                  </a:ext>
                </a:extLst>
              </a:tr>
              <a:tr h="50480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PROF FEES AUDITOR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1,800.00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39264962"/>
                  </a:ext>
                </a:extLst>
              </a:tr>
              <a:tr h="4306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MISCELLANEOUS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1,000.00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61960871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A09FEFBC-CA47-40C4-B556-24BDC7453FE8}"/>
              </a:ext>
            </a:extLst>
          </p:cNvPr>
          <p:cNvSpPr/>
          <p:nvPr/>
        </p:nvSpPr>
        <p:spPr>
          <a:xfrm>
            <a:off x="1006778" y="5267144"/>
            <a:ext cx="2080469" cy="44461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bg1"/>
                </a:solidFill>
                <a:highlight>
                  <a:srgbClr val="000000"/>
                </a:highlight>
              </a:rPr>
              <a:t>$728,197</a:t>
            </a:r>
          </a:p>
        </p:txBody>
      </p:sp>
    </p:spTree>
    <p:extLst>
      <p:ext uri="{BB962C8B-B14F-4D97-AF65-F5344CB8AC3E}">
        <p14:creationId xmlns:p14="http://schemas.microsoft.com/office/powerpoint/2010/main" val="19863560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lowchart: Document 12">
            <a:extLst>
              <a:ext uri="{FF2B5EF4-FFF2-40B4-BE49-F238E27FC236}">
                <a16:creationId xmlns:a16="http://schemas.microsoft.com/office/drawing/2014/main" id="{D12DDE76-C203-4047-9998-63900085B5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175" y="0"/>
            <a:ext cx="3248025" cy="3400426"/>
          </a:xfrm>
          <a:prstGeom prst="flowChartDocumen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0790D74-7A76-4B54-B502-70E30F31790E}"/>
              </a:ext>
            </a:extLst>
          </p:cNvPr>
          <p:cNvSpPr txBox="1"/>
          <p:nvPr/>
        </p:nvSpPr>
        <p:spPr>
          <a:xfrm>
            <a:off x="838200" y="171162"/>
            <a:ext cx="2840182" cy="2371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Water Fund Revenue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0F526D2-F187-4DCF-B4BC-1F6FEB6BC60E}"/>
              </a:ext>
            </a:extLst>
          </p:cNvPr>
          <p:cNvSpPr/>
          <p:nvPr/>
        </p:nvSpPr>
        <p:spPr>
          <a:xfrm>
            <a:off x="1065402" y="4077051"/>
            <a:ext cx="2306972" cy="5704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$2,262,936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5E6EE020-18EA-4CF4-B7AE-F0903A03648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0044171"/>
              </p:ext>
            </p:extLst>
          </p:nvPr>
        </p:nvGraphicFramePr>
        <p:xfrm>
          <a:off x="4556619" y="522213"/>
          <a:ext cx="6860797" cy="59205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F581BBFC-ADB0-4CD2-9C24-E34B85C313E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0661100"/>
              </p:ext>
            </p:extLst>
          </p:nvPr>
        </p:nvGraphicFramePr>
        <p:xfrm>
          <a:off x="4556619" y="522213"/>
          <a:ext cx="6860796" cy="59205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584032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0790D74-7A76-4B54-B502-70E30F31790E}"/>
              </a:ext>
            </a:extLst>
          </p:cNvPr>
          <p:cNvSpPr txBox="1"/>
          <p:nvPr/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Water Salary and Benefits Expenses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EC41BF3-EA87-425F-B56A-4E4835F2D3BE}"/>
              </a:ext>
            </a:extLst>
          </p:cNvPr>
          <p:cNvSpPr/>
          <p:nvPr/>
        </p:nvSpPr>
        <p:spPr>
          <a:xfrm>
            <a:off x="1006778" y="5129682"/>
            <a:ext cx="2080469" cy="44461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bg1"/>
                </a:solidFill>
                <a:highlight>
                  <a:srgbClr val="000000"/>
                </a:highlight>
              </a:rPr>
              <a:t>$500,876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20E426F-228B-4B5F-ADB1-BA2157D9B3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0174861"/>
              </p:ext>
            </p:extLst>
          </p:nvPr>
        </p:nvGraphicFramePr>
        <p:xfrm>
          <a:off x="4527549" y="1937857"/>
          <a:ext cx="6571085" cy="31039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5816">
                  <a:extLst>
                    <a:ext uri="{9D8B030D-6E8A-4147-A177-3AD203B41FA5}">
                      <a16:colId xmlns:a16="http://schemas.microsoft.com/office/drawing/2014/main" val="3619870894"/>
                    </a:ext>
                  </a:extLst>
                </a:gridCol>
                <a:gridCol w="1995269">
                  <a:extLst>
                    <a:ext uri="{9D8B030D-6E8A-4147-A177-3AD203B41FA5}">
                      <a16:colId xmlns:a16="http://schemas.microsoft.com/office/drawing/2014/main" val="3929371676"/>
                    </a:ext>
                  </a:extLst>
                </a:gridCol>
              </a:tblGrid>
              <a:tr h="1034642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Water Salary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    $334,016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89977802"/>
                  </a:ext>
                </a:extLst>
              </a:tr>
              <a:tr h="1034642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Water Benefits/Liability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    $166,860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116331840"/>
                  </a:ext>
                </a:extLst>
              </a:tr>
              <a:tr h="1034642"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2189787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64340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0790D74-7A76-4B54-B502-70E30F31790E}"/>
              </a:ext>
            </a:extLst>
          </p:cNvPr>
          <p:cNvSpPr txBox="1"/>
          <p:nvPr/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Water 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Capital and Major Maintenance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Expenses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09FEFBC-CA47-40C4-B556-24BDC7453FE8}"/>
              </a:ext>
            </a:extLst>
          </p:cNvPr>
          <p:cNvSpPr/>
          <p:nvPr/>
        </p:nvSpPr>
        <p:spPr>
          <a:xfrm>
            <a:off x="1006778" y="5267144"/>
            <a:ext cx="2080469" cy="44461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bg1"/>
                </a:solidFill>
                <a:highlight>
                  <a:srgbClr val="000000"/>
                </a:highlight>
              </a:rPr>
              <a:t>$1,134,481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140467B-9638-4042-9C7E-CBF453A1E0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9982519"/>
              </p:ext>
            </p:extLst>
          </p:nvPr>
        </p:nvGraphicFramePr>
        <p:xfrm>
          <a:off x="3783435" y="475921"/>
          <a:ext cx="7615892" cy="60339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04360">
                  <a:extLst>
                    <a:ext uri="{9D8B030D-6E8A-4147-A177-3AD203B41FA5}">
                      <a16:colId xmlns:a16="http://schemas.microsoft.com/office/drawing/2014/main" val="3765471738"/>
                    </a:ext>
                  </a:extLst>
                </a:gridCol>
                <a:gridCol w="5029571">
                  <a:extLst>
                    <a:ext uri="{9D8B030D-6E8A-4147-A177-3AD203B41FA5}">
                      <a16:colId xmlns:a16="http://schemas.microsoft.com/office/drawing/2014/main" val="3786166266"/>
                    </a:ext>
                  </a:extLst>
                </a:gridCol>
                <a:gridCol w="1881961">
                  <a:extLst>
                    <a:ext uri="{9D8B030D-6E8A-4147-A177-3AD203B41FA5}">
                      <a16:colId xmlns:a16="http://schemas.microsoft.com/office/drawing/2014/main" val="2587793388"/>
                    </a:ext>
                  </a:extLst>
                </a:gridCol>
              </a:tblGrid>
              <a:tr h="24652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1" u="sng" strike="noStrike" dirty="0">
                          <a:effectLst/>
                        </a:rPr>
                        <a:t>Water Capital 2023</a:t>
                      </a:r>
                      <a:endParaRPr lang="en-US" sz="12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25487962"/>
                  </a:ext>
                </a:extLst>
              </a:tr>
              <a:tr h="28960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2023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Zenner Meter System Upgrade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200,000.00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92884134"/>
                  </a:ext>
                </a:extLst>
              </a:tr>
              <a:tr h="28960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2023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New Construction Water Meters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47,081.00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43342256"/>
                  </a:ext>
                </a:extLst>
              </a:tr>
              <a:tr h="28960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2023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Large water meters/hydrants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15,450.00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75322825"/>
                  </a:ext>
                </a:extLst>
              </a:tr>
              <a:tr h="28960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2023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Aging water line replacement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220,000.00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0011928"/>
                  </a:ext>
                </a:extLst>
              </a:tr>
              <a:tr h="28960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2023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Emergency generator Well #8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77,250.00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95339511"/>
                  </a:ext>
                </a:extLst>
              </a:tr>
              <a:tr h="28960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2023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Well #2 building repair, fence repair &amp; new gate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51,500.00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9584133"/>
                  </a:ext>
                </a:extLst>
              </a:tr>
              <a:tr h="37102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2023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Well 4 tank painting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195,700.00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96829481"/>
                  </a:ext>
                </a:extLst>
              </a:tr>
              <a:tr h="28960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2023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dirty="0">
                          <a:effectLst/>
                        </a:rPr>
                        <a:t>Capital equipment/buildings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235,500.00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86280056"/>
                  </a:ext>
                </a:extLst>
              </a:tr>
              <a:tr h="28960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2023 CAPTTAL TOTAL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1,042,481.00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00875500"/>
                  </a:ext>
                </a:extLst>
              </a:tr>
              <a:tr h="24652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Major Maintenance 2023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09677122"/>
                  </a:ext>
                </a:extLst>
              </a:tr>
              <a:tr h="2465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PRV Maint. &amp; Repairs + Civil D (every 5 years) Powder River &amp; Cemetery Rd.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7,000.00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15819962"/>
                  </a:ext>
                </a:extLst>
              </a:tr>
              <a:tr h="28960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Chlorine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3,500.00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85595404"/>
                  </a:ext>
                </a:extLst>
              </a:tr>
              <a:tr h="28960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Northwest Power Systems Annual Inspections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5,500.00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32053009"/>
                  </a:ext>
                </a:extLst>
              </a:tr>
              <a:tr h="28960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Northwest Power Generator 5-year Maintenance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5,500.00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1438268"/>
                  </a:ext>
                </a:extLst>
              </a:tr>
              <a:tr h="28960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Analytical Labs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3,000.00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93789070"/>
                  </a:ext>
                </a:extLst>
              </a:tr>
              <a:tr h="28960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Well #6 Roof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2,500.00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32512439"/>
                  </a:ext>
                </a:extLst>
              </a:tr>
              <a:tr h="28960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Hydrant repairs &amp; parts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14,000.00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81494594"/>
                  </a:ext>
                </a:extLst>
              </a:tr>
              <a:tr h="28960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General Maint.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50,000.00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99765983"/>
                  </a:ext>
                </a:extLst>
              </a:tr>
              <a:tr h="28960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Well #4 fence man gate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1,000.00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17319363"/>
                  </a:ext>
                </a:extLst>
              </a:tr>
              <a:tr h="28960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 MAJOR MAINTENANCE 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                               92,000.00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157279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1976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lowchart: Document 12">
            <a:extLst>
              <a:ext uri="{FF2B5EF4-FFF2-40B4-BE49-F238E27FC236}">
                <a16:creationId xmlns:a16="http://schemas.microsoft.com/office/drawing/2014/main" id="{D12DDE76-C203-4047-9998-63900085B5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175" y="0"/>
            <a:ext cx="3248025" cy="3400426"/>
          </a:xfrm>
          <a:prstGeom prst="flowChartDocumen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0790D74-7A76-4B54-B502-70E30F31790E}"/>
              </a:ext>
            </a:extLst>
          </p:cNvPr>
          <p:cNvSpPr txBox="1"/>
          <p:nvPr/>
        </p:nvSpPr>
        <p:spPr>
          <a:xfrm>
            <a:off x="838200" y="171162"/>
            <a:ext cx="2840182" cy="2371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Wastewater Fund Revenue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0F526D2-F187-4DCF-B4BC-1F6FEB6BC60E}"/>
              </a:ext>
            </a:extLst>
          </p:cNvPr>
          <p:cNvSpPr/>
          <p:nvPr/>
        </p:nvSpPr>
        <p:spPr>
          <a:xfrm>
            <a:off x="1065402" y="4077051"/>
            <a:ext cx="2306972" cy="5704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$6,244,573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9C6F2D1F-592E-46A0-A6F1-F86ADD7E43A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0584931"/>
              </p:ext>
            </p:extLst>
          </p:nvPr>
        </p:nvGraphicFramePr>
        <p:xfrm>
          <a:off x="4529471" y="382773"/>
          <a:ext cx="7113180" cy="5954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A603AFA7-7AD9-4127-B472-92585DF668E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9664188"/>
              </p:ext>
            </p:extLst>
          </p:nvPr>
        </p:nvGraphicFramePr>
        <p:xfrm>
          <a:off x="4529471" y="382773"/>
          <a:ext cx="7113179" cy="5954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092650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0790D74-7A76-4B54-B502-70E30F31790E}"/>
              </a:ext>
            </a:extLst>
          </p:cNvPr>
          <p:cNvSpPr txBox="1"/>
          <p:nvPr/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Wastewater Salary and Benefits Expenses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EC41BF3-EA87-425F-B56A-4E4835F2D3BE}"/>
              </a:ext>
            </a:extLst>
          </p:cNvPr>
          <p:cNvSpPr/>
          <p:nvPr/>
        </p:nvSpPr>
        <p:spPr>
          <a:xfrm>
            <a:off x="1006778" y="5129682"/>
            <a:ext cx="2080469" cy="44461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bg1"/>
                </a:solidFill>
                <a:highlight>
                  <a:srgbClr val="000000"/>
                </a:highlight>
              </a:rPr>
              <a:t>$650,776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1F6E5A5-3A98-47DE-95F1-6160FD1B54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8534782"/>
              </p:ext>
            </p:extLst>
          </p:nvPr>
        </p:nvGraphicFramePr>
        <p:xfrm>
          <a:off x="4094025" y="1956390"/>
          <a:ext cx="7091197" cy="31732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37999">
                  <a:extLst>
                    <a:ext uri="{9D8B030D-6E8A-4147-A177-3AD203B41FA5}">
                      <a16:colId xmlns:a16="http://schemas.microsoft.com/office/drawing/2014/main" val="265639850"/>
                    </a:ext>
                  </a:extLst>
                </a:gridCol>
                <a:gridCol w="2153198">
                  <a:extLst>
                    <a:ext uri="{9D8B030D-6E8A-4147-A177-3AD203B41FA5}">
                      <a16:colId xmlns:a16="http://schemas.microsoft.com/office/drawing/2014/main" val="2484291488"/>
                    </a:ext>
                  </a:extLst>
                </a:gridCol>
              </a:tblGrid>
              <a:tr h="1057764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Salary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$421,144.15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06933053"/>
                  </a:ext>
                </a:extLst>
              </a:tr>
              <a:tr h="1057764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Benefits/Liability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$229,631.48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22938077"/>
                  </a:ext>
                </a:extLst>
              </a:tr>
              <a:tr h="1057764">
                <a:tc>
                  <a:txBody>
                    <a:bodyPr/>
                    <a:lstStyle/>
                    <a:p>
                      <a:pPr algn="l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8600893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49328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0790D74-7A76-4B54-B502-70E30F31790E}"/>
              </a:ext>
            </a:extLst>
          </p:cNvPr>
          <p:cNvSpPr txBox="1"/>
          <p:nvPr/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Wastewater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Capital and Major Maintenance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Expenses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09FEFBC-CA47-40C4-B556-24BDC7453FE8}"/>
              </a:ext>
            </a:extLst>
          </p:cNvPr>
          <p:cNvSpPr/>
          <p:nvPr/>
        </p:nvSpPr>
        <p:spPr>
          <a:xfrm>
            <a:off x="1006778" y="5267144"/>
            <a:ext cx="2080469" cy="44461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bg1"/>
                </a:solidFill>
                <a:highlight>
                  <a:srgbClr val="000000"/>
                </a:highlight>
              </a:rPr>
              <a:t>$2,182,110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CE3D213-7CB0-44D6-ACCD-452FD770FC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6966189"/>
              </p:ext>
            </p:extLst>
          </p:nvPr>
        </p:nvGraphicFramePr>
        <p:xfrm>
          <a:off x="3835327" y="324553"/>
          <a:ext cx="8356673" cy="6783705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6082415">
                  <a:extLst>
                    <a:ext uri="{9D8B030D-6E8A-4147-A177-3AD203B41FA5}">
                      <a16:colId xmlns:a16="http://schemas.microsoft.com/office/drawing/2014/main" val="84282662"/>
                    </a:ext>
                  </a:extLst>
                </a:gridCol>
                <a:gridCol w="2274258">
                  <a:extLst>
                    <a:ext uri="{9D8B030D-6E8A-4147-A177-3AD203B41FA5}">
                      <a16:colId xmlns:a16="http://schemas.microsoft.com/office/drawing/2014/main" val="1025301286"/>
                    </a:ext>
                  </a:extLst>
                </a:gridCol>
              </a:tblGrid>
              <a:tr h="24401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WW Capital Treatment 2023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4819507"/>
                  </a:ext>
                </a:extLst>
              </a:tr>
              <a:tr h="17062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Natural Treatment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91068226"/>
                  </a:ext>
                </a:extLst>
              </a:tr>
              <a:tr h="17062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Pilot Study - year 3 2022-23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58408954"/>
                  </a:ext>
                </a:extLst>
              </a:tr>
              <a:tr h="17062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Emergency Repairs/DEQ</a:t>
                      </a: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25,000.00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07912958"/>
                  </a:ext>
                </a:extLst>
              </a:tr>
              <a:tr h="17062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SCADA - Mike Johnson</a:t>
                      </a: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15,000.00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19194269"/>
                  </a:ext>
                </a:extLst>
              </a:tr>
              <a:tr h="17062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Sediment Removal - Ditch Company</a:t>
                      </a: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40,000.00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57611221"/>
                  </a:ext>
                </a:extLst>
              </a:tr>
              <a:tr h="17062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City Sample - analytical lab analysis</a:t>
                      </a: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10,000.00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99659065"/>
                  </a:ext>
                </a:extLst>
              </a:tr>
              <a:tr h="17062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Mechanical Treatment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62729727"/>
                  </a:ext>
                </a:extLst>
              </a:tr>
              <a:tr h="17062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Wet well  Rehabilitation (T-0)</a:t>
                      </a: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200,000.00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21857383"/>
                  </a:ext>
                </a:extLst>
              </a:tr>
              <a:tr h="17062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Decommission Overflow Basin </a:t>
                      </a: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150,000.00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27208801"/>
                  </a:ext>
                </a:extLst>
              </a:tr>
              <a:tr h="17062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Plant Process Water</a:t>
                      </a: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110,000.00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17464760"/>
                  </a:ext>
                </a:extLst>
              </a:tr>
              <a:tr h="17062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Capital equipment/buildings</a:t>
                      </a: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271,000.00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16875195"/>
                  </a:ext>
                </a:extLst>
              </a:tr>
              <a:tr h="17062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Parts Redundancy - Blowers/Basins</a:t>
                      </a: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25,000.00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64412863"/>
                  </a:ext>
                </a:extLst>
              </a:tr>
              <a:tr h="17062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WW Treatment Capital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       846,000.00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82719148"/>
                  </a:ext>
                </a:extLst>
              </a:tr>
              <a:tr h="24401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WW Capital Collections 2023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70736175"/>
                  </a:ext>
                </a:extLst>
              </a:tr>
              <a:tr h="17062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Sawtooth RAB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10,300.00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80346410"/>
                  </a:ext>
                </a:extLst>
              </a:tr>
              <a:tr h="17062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Park Place Lift Station - Back-up generator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77,250.00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6263536"/>
                  </a:ext>
                </a:extLst>
              </a:tr>
              <a:tr h="17062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Park Place Lift Station - fence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15,450.00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60041541"/>
                  </a:ext>
                </a:extLst>
              </a:tr>
              <a:tr h="17062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CIPP Patches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15,450.00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4630105"/>
                  </a:ext>
                </a:extLst>
              </a:tr>
              <a:tr h="17062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De-Commission Hartley Lift Station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103,000.00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48635200"/>
                  </a:ext>
                </a:extLst>
              </a:tr>
              <a:tr h="17062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Construct lines or lift station for future expansion areas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299,509.89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80628589"/>
                  </a:ext>
                </a:extLst>
              </a:tr>
              <a:tr h="17062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Capital equipment/buildings ( see fleet below)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214,500.00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4934820"/>
                  </a:ext>
                </a:extLst>
              </a:tr>
              <a:tr h="17062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Generator - Boise River Lift Station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75,000.00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5617598"/>
                  </a:ext>
                </a:extLst>
              </a:tr>
              <a:tr h="17062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WW Collections Capital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       810,459.89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52377976"/>
                  </a:ext>
                </a:extLst>
              </a:tr>
              <a:tr h="17062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Major Maintenance Collections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27126125"/>
                  </a:ext>
                </a:extLst>
              </a:tr>
              <a:tr h="17062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CCTV Area #4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50,000.00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24221673"/>
                  </a:ext>
                </a:extLst>
              </a:tr>
              <a:tr h="17062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Donna Drain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50,000.00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87780628"/>
                  </a:ext>
                </a:extLst>
              </a:tr>
              <a:tr h="17062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Aging sewer line replacement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283,250.00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46304233"/>
                  </a:ext>
                </a:extLst>
              </a:tr>
              <a:tr h="17062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Re-locate Hartley Lift Station back-up generator to Prospector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41,200.00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89149830"/>
                  </a:ext>
                </a:extLst>
              </a:tr>
              <a:tr h="17062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Lift Station Priority 1 maintenance per master plan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54,000.00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94752749"/>
                  </a:ext>
                </a:extLst>
              </a:tr>
              <a:tr h="17062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Vac. Truck tubes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2,700.00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97454265"/>
                  </a:ext>
                </a:extLst>
              </a:tr>
              <a:tr h="17062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Vac. Truck maintenance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10,000.00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6342117"/>
                  </a:ext>
                </a:extLst>
              </a:tr>
              <a:tr h="17062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Infiltration repairs Manholes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10,800.00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457610"/>
                  </a:ext>
                </a:extLst>
              </a:tr>
              <a:tr h="17062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Northwest Power Generator 5-year Maint. &amp; annual inspections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7,500.00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50985381"/>
                  </a:ext>
                </a:extLst>
              </a:tr>
              <a:tr h="17062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General Maintenance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16,200.00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80716740"/>
                  </a:ext>
                </a:extLst>
              </a:tr>
              <a:tr h="17062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Major Maintenance Collections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       525,650.00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21651653"/>
                  </a:ext>
                </a:extLst>
              </a:tr>
              <a:tr h="244018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073535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7589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lowchart: Document 12">
            <a:extLst>
              <a:ext uri="{FF2B5EF4-FFF2-40B4-BE49-F238E27FC236}">
                <a16:creationId xmlns:a16="http://schemas.microsoft.com/office/drawing/2014/main" id="{D12DDE76-C203-4047-9998-63900085B5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175" y="0"/>
            <a:ext cx="3248025" cy="3400426"/>
          </a:xfrm>
          <a:prstGeom prst="flowChartDocumen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0790D74-7A76-4B54-B502-70E30F31790E}"/>
              </a:ext>
            </a:extLst>
          </p:cNvPr>
          <p:cNvSpPr txBox="1"/>
          <p:nvPr/>
        </p:nvSpPr>
        <p:spPr>
          <a:xfrm>
            <a:off x="842096" y="423089"/>
            <a:ext cx="2840182" cy="2371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FY'23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Budget Overview</a:t>
            </a:r>
            <a:endParaRPr lang="en-US" sz="32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0F526D2-F187-4DCF-B4BC-1F6FEB6BC60E}"/>
              </a:ext>
            </a:extLst>
          </p:cNvPr>
          <p:cNvSpPr/>
          <p:nvPr/>
        </p:nvSpPr>
        <p:spPr>
          <a:xfrm>
            <a:off x="1065402" y="4077051"/>
            <a:ext cx="2306972" cy="5704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$21,295,629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3080B6F-6E51-4360-8974-FC8B862E7B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922762"/>
              </p:ext>
            </p:extLst>
          </p:nvPr>
        </p:nvGraphicFramePr>
        <p:xfrm>
          <a:off x="4697799" y="199597"/>
          <a:ext cx="6890821" cy="64588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45642">
                  <a:extLst>
                    <a:ext uri="{9D8B030D-6E8A-4147-A177-3AD203B41FA5}">
                      <a16:colId xmlns:a16="http://schemas.microsoft.com/office/drawing/2014/main" val="3829522515"/>
                    </a:ext>
                  </a:extLst>
                </a:gridCol>
                <a:gridCol w="806843">
                  <a:extLst>
                    <a:ext uri="{9D8B030D-6E8A-4147-A177-3AD203B41FA5}">
                      <a16:colId xmlns:a16="http://schemas.microsoft.com/office/drawing/2014/main" val="4199870069"/>
                    </a:ext>
                  </a:extLst>
                </a:gridCol>
                <a:gridCol w="1168523">
                  <a:extLst>
                    <a:ext uri="{9D8B030D-6E8A-4147-A177-3AD203B41FA5}">
                      <a16:colId xmlns:a16="http://schemas.microsoft.com/office/drawing/2014/main" val="3787247745"/>
                    </a:ext>
                  </a:extLst>
                </a:gridCol>
                <a:gridCol w="429208">
                  <a:extLst>
                    <a:ext uri="{9D8B030D-6E8A-4147-A177-3AD203B41FA5}">
                      <a16:colId xmlns:a16="http://schemas.microsoft.com/office/drawing/2014/main" val="2490442119"/>
                    </a:ext>
                  </a:extLst>
                </a:gridCol>
                <a:gridCol w="1035698">
                  <a:extLst>
                    <a:ext uri="{9D8B030D-6E8A-4147-A177-3AD203B41FA5}">
                      <a16:colId xmlns:a16="http://schemas.microsoft.com/office/drawing/2014/main" val="2316230851"/>
                    </a:ext>
                  </a:extLst>
                </a:gridCol>
                <a:gridCol w="475862">
                  <a:extLst>
                    <a:ext uri="{9D8B030D-6E8A-4147-A177-3AD203B41FA5}">
                      <a16:colId xmlns:a16="http://schemas.microsoft.com/office/drawing/2014/main" val="1803135513"/>
                    </a:ext>
                  </a:extLst>
                </a:gridCol>
                <a:gridCol w="1529045">
                  <a:extLst>
                    <a:ext uri="{9D8B030D-6E8A-4147-A177-3AD203B41FA5}">
                      <a16:colId xmlns:a16="http://schemas.microsoft.com/office/drawing/2014/main" val="3773885078"/>
                    </a:ext>
                  </a:extLst>
                </a:gridCol>
              </a:tblGrid>
              <a:tr h="1574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 2021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25421932"/>
                  </a:ext>
                </a:extLst>
              </a:tr>
              <a:tr h="19866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ACTUAL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BUDGETED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PROPOSED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00112820"/>
                  </a:ext>
                </a:extLst>
              </a:tr>
              <a:tr h="30649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 NAME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EXPENDITURE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EXPENDITURE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EXPENDITURE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71472082"/>
                  </a:ext>
                </a:extLst>
              </a:tr>
              <a:tr h="15748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68154046"/>
                  </a:ext>
                </a:extLst>
              </a:tr>
              <a:tr h="1574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GENERAL FUND: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0047506"/>
                  </a:ext>
                </a:extLst>
              </a:tr>
              <a:tr h="19866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Elected Officials</a:t>
                      </a: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$70,092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$148,984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$149,770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22523812"/>
                  </a:ext>
                </a:extLst>
              </a:tr>
              <a:tr h="19866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City Administration</a:t>
                      </a: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$1,139,668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$1,168,806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$1,318,294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44683880"/>
                  </a:ext>
                </a:extLst>
              </a:tr>
              <a:tr h="19866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Police</a:t>
                      </a: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$1,115,603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$1,333,493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$1,697,918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15543471"/>
                  </a:ext>
                </a:extLst>
              </a:tr>
              <a:tr h="4555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Building/Code Enforcement &amp;  Safety</a:t>
                      </a: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$401,868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$417,206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$493,724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93332176"/>
                  </a:ext>
                </a:extLst>
              </a:tr>
              <a:tr h="19866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Buildings &amp; Grounds</a:t>
                      </a: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$183,252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$141,738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$111,383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69510811"/>
                  </a:ext>
                </a:extLst>
              </a:tr>
              <a:tr h="19866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City Parks</a:t>
                      </a: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$344,930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$421,016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$520,722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88828851"/>
                  </a:ext>
                </a:extLst>
              </a:tr>
              <a:tr h="19866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Transfer's Out </a:t>
                      </a: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$324,000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$257,500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$267,990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75983883"/>
                  </a:ext>
                </a:extLst>
              </a:tr>
              <a:tr h="19866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General Fund Total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$3,579,413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$3,888,743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$4,559,801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38039872"/>
                  </a:ext>
                </a:extLst>
              </a:tr>
              <a:tr h="157480"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23026572"/>
                  </a:ext>
                </a:extLst>
              </a:tr>
              <a:tr h="1574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 FUNDS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0533187"/>
                  </a:ext>
                </a:extLst>
              </a:tr>
              <a:tr h="19866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Transportation</a:t>
                      </a: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$2,126,199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$3,564,937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$4,864,044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60141833"/>
                  </a:ext>
                </a:extLst>
              </a:tr>
              <a:tr h="19866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Library</a:t>
                      </a: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$245,876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$288,062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$303,578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33236566"/>
                  </a:ext>
                </a:extLst>
              </a:tr>
              <a:tr h="19866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 Funds Total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$2,372,075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$3,852,999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$5,167,622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47433237"/>
                  </a:ext>
                </a:extLst>
              </a:tr>
              <a:tr h="15748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8295234"/>
                  </a:ext>
                </a:extLst>
              </a:tr>
              <a:tr h="1574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ENTERPRISE FUNDS: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41509529"/>
                  </a:ext>
                </a:extLst>
              </a:tr>
              <a:tr h="19866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Solid Waste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$653,551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$639,924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$728,197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26617951"/>
                  </a:ext>
                </a:extLst>
              </a:tr>
              <a:tr h="19866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Water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$1,101,454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$1,681,181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$2,262,936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24183439"/>
                  </a:ext>
                </a:extLst>
              </a:tr>
              <a:tr h="19866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Wastewater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$2,648,198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$4,409,893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$6,244,573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39214638"/>
                  </a:ext>
                </a:extLst>
              </a:tr>
              <a:tr h="1574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Storm Water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$8,992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$69,000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$96,000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03691424"/>
                  </a:ext>
                </a:extLst>
              </a:tr>
              <a:tr h="19866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Enterprise Fund Total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$4,412,195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$6,799,998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$9,331,706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22228116"/>
                  </a:ext>
                </a:extLst>
              </a:tr>
              <a:tr h="15748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74571179"/>
                  </a:ext>
                </a:extLst>
              </a:tr>
              <a:tr h="1574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MISCELLANEOUS FUNDS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42573929"/>
                  </a:ext>
                </a:extLst>
              </a:tr>
              <a:tr h="19866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Impact Fees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$970,770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$937,000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$2,236,500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37293829"/>
                  </a:ext>
                </a:extLst>
              </a:tr>
              <a:tr h="3064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Miscellaneous Funds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$970,770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$937,000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$2,236,500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88676086"/>
                  </a:ext>
                </a:extLst>
              </a:tr>
              <a:tr h="2803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EXPENDITURES ALL FUNDS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$11,334,453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$15,478,740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$21,295,629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188918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43778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lowchart: Document 12">
            <a:extLst>
              <a:ext uri="{FF2B5EF4-FFF2-40B4-BE49-F238E27FC236}">
                <a16:creationId xmlns:a16="http://schemas.microsoft.com/office/drawing/2014/main" id="{D12DDE76-C203-4047-9998-63900085B5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175" y="0"/>
            <a:ext cx="3248025" cy="3400426"/>
          </a:xfrm>
          <a:prstGeom prst="flowChartDocumen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0790D74-7A76-4B54-B502-70E30F31790E}"/>
              </a:ext>
            </a:extLst>
          </p:cNvPr>
          <p:cNvSpPr txBox="1"/>
          <p:nvPr/>
        </p:nvSpPr>
        <p:spPr>
          <a:xfrm>
            <a:off x="838200" y="171162"/>
            <a:ext cx="2840182" cy="2371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Storm Water Fund Revenue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0F526D2-F187-4DCF-B4BC-1F6FEB6BC60E}"/>
              </a:ext>
            </a:extLst>
          </p:cNvPr>
          <p:cNvSpPr/>
          <p:nvPr/>
        </p:nvSpPr>
        <p:spPr>
          <a:xfrm>
            <a:off x="1065402" y="4077051"/>
            <a:ext cx="2306972" cy="5704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$96,000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17C418DD-0AAF-456D-9302-6D60B0D1BB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0436735"/>
              </p:ext>
            </p:extLst>
          </p:nvPr>
        </p:nvGraphicFramePr>
        <p:xfrm>
          <a:off x="4745665" y="802758"/>
          <a:ext cx="6808160" cy="54810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57EAF574-51C9-4129-A67A-6FE463C209E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003450"/>
              </p:ext>
            </p:extLst>
          </p:nvPr>
        </p:nvGraphicFramePr>
        <p:xfrm>
          <a:off x="4745665" y="802757"/>
          <a:ext cx="6808160" cy="54810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20382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0790D74-7A76-4B54-B502-70E30F31790E}"/>
              </a:ext>
            </a:extLst>
          </p:cNvPr>
          <p:cNvSpPr txBox="1"/>
          <p:nvPr/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Storm Water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Capital Expenses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09FEFBC-CA47-40C4-B556-24BDC7453FE8}"/>
              </a:ext>
            </a:extLst>
          </p:cNvPr>
          <p:cNvSpPr/>
          <p:nvPr/>
        </p:nvSpPr>
        <p:spPr>
          <a:xfrm>
            <a:off x="1006778" y="5267144"/>
            <a:ext cx="2080469" cy="44461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bg1"/>
                </a:solidFill>
                <a:highlight>
                  <a:srgbClr val="000000"/>
                </a:highlight>
              </a:rPr>
              <a:t>$96,000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F197F50-F5A0-487B-BB7E-53A0F12F74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5673965"/>
              </p:ext>
            </p:extLst>
          </p:nvPr>
        </p:nvGraphicFramePr>
        <p:xfrm>
          <a:off x="4522529" y="1431851"/>
          <a:ext cx="6949772" cy="3657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03558">
                  <a:extLst>
                    <a:ext uri="{9D8B030D-6E8A-4147-A177-3AD203B41FA5}">
                      <a16:colId xmlns:a16="http://schemas.microsoft.com/office/drawing/2014/main" val="4126141133"/>
                    </a:ext>
                  </a:extLst>
                </a:gridCol>
                <a:gridCol w="2346214">
                  <a:extLst>
                    <a:ext uri="{9D8B030D-6E8A-4147-A177-3AD203B41FA5}">
                      <a16:colId xmlns:a16="http://schemas.microsoft.com/office/drawing/2014/main" val="3256193698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BILLING SERVICE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                      $5,454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1509663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MAINTENANCE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                      $32,500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7072307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PROF FEES ENGINEER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                    $57,046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24428552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2400" u="none" strike="noStrike" dirty="0">
                        <a:effectLst/>
                      </a:endParaRPr>
                    </a:p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CAPITAL OUTLAY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 $0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714535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2400" u="none" strike="noStrike" dirty="0">
                        <a:effectLst/>
                      </a:endParaRPr>
                    </a:p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MISCELLANEOUS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$1,000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7170222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56606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0790D74-7A76-4B54-B502-70E30F31790E}"/>
              </a:ext>
            </a:extLst>
          </p:cNvPr>
          <p:cNvSpPr txBox="1"/>
          <p:nvPr/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Impact Fees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09FEFBC-CA47-40C4-B556-24BDC7453FE8}"/>
              </a:ext>
            </a:extLst>
          </p:cNvPr>
          <p:cNvSpPr/>
          <p:nvPr/>
        </p:nvSpPr>
        <p:spPr>
          <a:xfrm>
            <a:off x="1006778" y="5267144"/>
            <a:ext cx="2080469" cy="44461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bg1"/>
                </a:solidFill>
                <a:highlight>
                  <a:srgbClr val="000000"/>
                </a:highlight>
              </a:rPr>
              <a:t>$2,236,500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612C382-0129-4719-9654-25FFE08C12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8378409"/>
              </p:ext>
            </p:extLst>
          </p:nvPr>
        </p:nvGraphicFramePr>
        <p:xfrm>
          <a:off x="4032514" y="1893609"/>
          <a:ext cx="7159161" cy="31993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69147">
                  <a:extLst>
                    <a:ext uri="{9D8B030D-6E8A-4147-A177-3AD203B41FA5}">
                      <a16:colId xmlns:a16="http://schemas.microsoft.com/office/drawing/2014/main" val="3237213822"/>
                    </a:ext>
                  </a:extLst>
                </a:gridCol>
                <a:gridCol w="3047225">
                  <a:extLst>
                    <a:ext uri="{9D8B030D-6E8A-4147-A177-3AD203B41FA5}">
                      <a16:colId xmlns:a16="http://schemas.microsoft.com/office/drawing/2014/main" val="559675261"/>
                    </a:ext>
                  </a:extLst>
                </a:gridCol>
                <a:gridCol w="2042789">
                  <a:extLst>
                    <a:ext uri="{9D8B030D-6E8A-4147-A177-3AD203B41FA5}">
                      <a16:colId xmlns:a16="http://schemas.microsoft.com/office/drawing/2014/main" val="2687991264"/>
                    </a:ext>
                  </a:extLst>
                </a:gridCol>
              </a:tblGrid>
              <a:tr h="35548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IMPACT FEE FUND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16716814"/>
                  </a:ext>
                </a:extLst>
              </a:tr>
              <a:tr h="35548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70-399-010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CITY TRANSPORTATION IMPACT FEE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505,000.00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3918575"/>
                  </a:ext>
                </a:extLst>
              </a:tr>
              <a:tr h="35548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70-399-050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CITY POLICE IMPACT FEE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53,200.00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72558479"/>
                  </a:ext>
                </a:extLst>
              </a:tr>
              <a:tr h="35548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70-399-799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CITY PARKS IMPACT FEE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163,000.00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66916160"/>
                  </a:ext>
                </a:extLst>
              </a:tr>
              <a:tr h="35548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70-390-991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 IN/CARRY FORWARD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1,515,300.00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97157413"/>
                  </a:ext>
                </a:extLst>
              </a:tr>
              <a:tr h="35548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Total Revenue: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2,236,500.00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41481196"/>
                  </a:ext>
                </a:extLst>
              </a:tr>
              <a:tr h="35548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Department: 590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30983587"/>
                  </a:ext>
                </a:extLst>
              </a:tr>
              <a:tr h="35548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70-590-991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 OUT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2,061,500.00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23200522"/>
                  </a:ext>
                </a:extLst>
              </a:tr>
              <a:tr h="35548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Middleton Police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 OUT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175,000.00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433591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4071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0790D74-7A76-4B54-B502-70E30F31790E}"/>
              </a:ext>
            </a:extLst>
          </p:cNvPr>
          <p:cNvSpPr txBox="1"/>
          <p:nvPr/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Buildings/Fleet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Capital</a:t>
            </a:r>
            <a:endParaRPr lang="en-US" sz="20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09FEFBC-CA47-40C4-B556-24BDC7453FE8}"/>
              </a:ext>
            </a:extLst>
          </p:cNvPr>
          <p:cNvSpPr/>
          <p:nvPr/>
        </p:nvSpPr>
        <p:spPr>
          <a:xfrm>
            <a:off x="1006778" y="5267144"/>
            <a:ext cx="2080469" cy="44461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bg1"/>
                </a:solidFill>
                <a:highlight>
                  <a:srgbClr val="000000"/>
                </a:highlight>
              </a:rPr>
              <a:t>$923,000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F542617-943E-46F1-B05B-A37C0F2DA1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3667084"/>
              </p:ext>
            </p:extLst>
          </p:nvPr>
        </p:nvGraphicFramePr>
        <p:xfrm>
          <a:off x="4094025" y="1266530"/>
          <a:ext cx="6761817" cy="38366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49551">
                  <a:extLst>
                    <a:ext uri="{9D8B030D-6E8A-4147-A177-3AD203B41FA5}">
                      <a16:colId xmlns:a16="http://schemas.microsoft.com/office/drawing/2014/main" val="2637608491"/>
                    </a:ext>
                  </a:extLst>
                </a:gridCol>
                <a:gridCol w="1612266">
                  <a:extLst>
                    <a:ext uri="{9D8B030D-6E8A-4147-A177-3AD203B41FA5}">
                      <a16:colId xmlns:a16="http://schemas.microsoft.com/office/drawing/2014/main" val="199342317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PW Equipment/Fleet/Buildings - 2023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7717817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UTV Closed Cab &amp; Dump Bucket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19,000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0783443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PW Building Expansion </a:t>
                      </a:r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Reserve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88,000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0892075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(2) F-250 Pick-up Trucks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66,000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698552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Vac Truck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550,000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7399863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Sweeper Truck </a:t>
                      </a:r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Reserve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50,000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9357366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Large Fabric Structure - material cover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150,000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9962256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TOTAL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                             $923,000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122481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41086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lowchart: Document 24">
            <a:extLst>
              <a:ext uri="{FF2B5EF4-FFF2-40B4-BE49-F238E27FC236}">
                <a16:creationId xmlns:a16="http://schemas.microsoft.com/office/drawing/2014/main" id="{D12DDE76-C203-4047-9998-63900085B5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175" y="0"/>
            <a:ext cx="3248025" cy="3400426"/>
          </a:xfrm>
          <a:prstGeom prst="flowChartDocumen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0790D74-7A76-4B54-B502-70E30F31790E}"/>
              </a:ext>
            </a:extLst>
          </p:cNvPr>
          <p:cNvSpPr txBox="1"/>
          <p:nvPr/>
        </p:nvSpPr>
        <p:spPr>
          <a:xfrm>
            <a:off x="838200" y="171162"/>
            <a:ext cx="2840182" cy="2371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Proposed Fee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Increase</a:t>
            </a:r>
            <a:endParaRPr lang="en-US" sz="32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0207FA9-CC7F-426D-A126-ED4C9602DA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7287497"/>
              </p:ext>
            </p:extLst>
          </p:nvPr>
        </p:nvGraphicFramePr>
        <p:xfrm>
          <a:off x="4284921" y="111684"/>
          <a:ext cx="7268903" cy="54082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343">
                  <a:extLst>
                    <a:ext uri="{9D8B030D-6E8A-4147-A177-3AD203B41FA5}">
                      <a16:colId xmlns:a16="http://schemas.microsoft.com/office/drawing/2014/main" val="4137174099"/>
                    </a:ext>
                  </a:extLst>
                </a:gridCol>
                <a:gridCol w="3509316">
                  <a:extLst>
                    <a:ext uri="{9D8B030D-6E8A-4147-A177-3AD203B41FA5}">
                      <a16:colId xmlns:a16="http://schemas.microsoft.com/office/drawing/2014/main" val="339727756"/>
                    </a:ext>
                  </a:extLst>
                </a:gridCol>
                <a:gridCol w="2032893">
                  <a:extLst>
                    <a:ext uri="{9D8B030D-6E8A-4147-A177-3AD203B41FA5}">
                      <a16:colId xmlns:a16="http://schemas.microsoft.com/office/drawing/2014/main" val="834877444"/>
                    </a:ext>
                  </a:extLst>
                </a:gridCol>
                <a:gridCol w="1493351">
                  <a:extLst>
                    <a:ext uri="{9D8B030D-6E8A-4147-A177-3AD203B41FA5}">
                      <a16:colId xmlns:a16="http://schemas.microsoft.com/office/drawing/2014/main" val="3934563426"/>
                    </a:ext>
                  </a:extLst>
                </a:gridCol>
              </a:tblGrid>
              <a:tr h="141098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0" marR="3950" marT="39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sng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0" marR="3950" marT="39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Current Fees</a:t>
                      </a:r>
                      <a:endParaRPr lang="en-US" sz="12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0" marR="3950" marT="39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Proposed fees</a:t>
                      </a:r>
                      <a:endParaRPr lang="en-US" sz="12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0" marR="3950" marT="3950" marB="0" anchor="b"/>
                </a:tc>
                <a:extLst>
                  <a:ext uri="{0D108BD9-81ED-4DB2-BD59-A6C34878D82A}">
                    <a16:rowId xmlns:a16="http://schemas.microsoft.com/office/drawing/2014/main" val="2566722828"/>
                  </a:ext>
                </a:extLst>
              </a:tr>
              <a:tr h="16321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CONNECTION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0" marR="3950" marT="395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FEE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0" marR="3950" marT="39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FEE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0" marR="3950" marT="3950" marB="0" anchor="b"/>
                </a:tc>
                <a:extLst>
                  <a:ext uri="{0D108BD9-81ED-4DB2-BD59-A6C34878D82A}">
                    <a16:rowId xmlns:a16="http://schemas.microsoft.com/office/drawing/2014/main" val="751485024"/>
                  </a:ext>
                </a:extLst>
              </a:tr>
              <a:tr h="141098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0" marR="3950" marT="395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Sewer Connection*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795215499"/>
                  </a:ext>
                </a:extLst>
              </a:tr>
              <a:tr h="251701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0" marR="3950" marT="3950" marB="0" anchor="b"/>
                </a:tc>
                <a:tc>
                  <a:txBody>
                    <a:bodyPr/>
                    <a:lstStyle/>
                    <a:p>
                      <a:pPr marL="0" marR="0" indent="3048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5/8" x 3/4" per Equivalent Dwelling Unit (Res 411-18)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trike="sng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$     6,364.18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$6,682.39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450140800"/>
                  </a:ext>
                </a:extLst>
              </a:tr>
              <a:tr h="251701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0" marR="3950" marT="3950" marB="0" anchor="b"/>
                </a:tc>
                <a:tc>
                  <a:txBody>
                    <a:bodyPr/>
                    <a:lstStyle/>
                    <a:p>
                      <a:pPr marL="0" marR="0" indent="3048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1"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trike="sng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$     7,931.70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$8,328.29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427126478"/>
                  </a:ext>
                </a:extLst>
              </a:tr>
              <a:tr h="251701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0" marR="3950" marT="3950" marB="0" anchor="b"/>
                </a:tc>
                <a:tc>
                  <a:txBody>
                    <a:bodyPr/>
                    <a:lstStyle/>
                    <a:p>
                      <a:pPr marL="0" marR="0" indent="3048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 1/2"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trike="sng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$   17,603.25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$18,483.41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944354686"/>
                  </a:ext>
                </a:extLst>
              </a:tr>
              <a:tr h="251701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0" marR="3950" marT="3950" marB="0" anchor="b"/>
                </a:tc>
                <a:tc>
                  <a:txBody>
                    <a:bodyPr/>
                    <a:lstStyle/>
                    <a:p>
                      <a:pPr marL="0" marR="0" indent="3048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2"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trike="sng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$   30,804.90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$32,345.15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222431345"/>
                  </a:ext>
                </a:extLst>
              </a:tr>
              <a:tr h="251701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0" marR="3950" marT="3950" marB="0" anchor="b"/>
                </a:tc>
                <a:tc>
                  <a:txBody>
                    <a:bodyPr/>
                    <a:lstStyle/>
                    <a:p>
                      <a:pPr marL="0" marR="0" indent="3048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3"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trike="sng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$   70,411.95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$73,932.55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186554346"/>
                  </a:ext>
                </a:extLst>
              </a:tr>
              <a:tr h="251701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0" marR="3950" marT="3950" marB="0" anchor="b"/>
                </a:tc>
                <a:tc>
                  <a:txBody>
                    <a:bodyPr/>
                    <a:lstStyle/>
                    <a:p>
                      <a:pPr marL="0" marR="0" indent="3048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4"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trike="sng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$ 124,532.10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$130,758.71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206235517"/>
                  </a:ext>
                </a:extLst>
              </a:tr>
              <a:tr h="131968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0" marR="3950" marT="395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* Fee is based on water meter size since at least 98% of water discharges through the sewer system.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572989675"/>
                  </a:ext>
                </a:extLst>
              </a:tr>
              <a:tr h="92433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0" marR="3950" marT="395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667404411"/>
                  </a:ext>
                </a:extLst>
              </a:tr>
              <a:tr h="141098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0" marR="3950" marT="395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Water Connection** per Equivalent Dwelling Unit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30271759"/>
                  </a:ext>
                </a:extLst>
              </a:tr>
              <a:tr h="251701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0" marR="3950" marT="3950" marB="0" anchor="b"/>
                </a:tc>
                <a:tc>
                  <a:txBody>
                    <a:bodyPr/>
                    <a:lstStyle/>
                    <a:p>
                      <a:pPr marL="0" marR="0" indent="3048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5/8" x  3/4" (Res 411-18)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trike="sng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$     3,866.99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$4,060.34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923006474"/>
                  </a:ext>
                </a:extLst>
              </a:tr>
              <a:tr h="251701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0" marR="3950" marT="3950" marB="0" anchor="b"/>
                </a:tc>
                <a:tc>
                  <a:txBody>
                    <a:bodyPr/>
                    <a:lstStyle/>
                    <a:p>
                      <a:pPr marL="0" marR="0" indent="3048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1"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trike="sng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$     9,899.40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$10,394.37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888217427"/>
                  </a:ext>
                </a:extLst>
              </a:tr>
              <a:tr h="251701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0" marR="3950" marT="3950" marB="0" anchor="b"/>
                </a:tc>
                <a:tc>
                  <a:txBody>
                    <a:bodyPr/>
                    <a:lstStyle/>
                    <a:p>
                      <a:pPr marL="0" marR="0" indent="3048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 1/2"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trike="sng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$   22,273.65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$23,387.33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1503792"/>
                  </a:ext>
                </a:extLst>
              </a:tr>
              <a:tr h="251701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0" marR="3950" marT="3950" marB="0" anchor="b"/>
                </a:tc>
                <a:tc>
                  <a:txBody>
                    <a:bodyPr/>
                    <a:lstStyle/>
                    <a:p>
                      <a:pPr marL="0" marR="0" indent="3048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2"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trike="sng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$   39,595.50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$41,575.28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245573818"/>
                  </a:ext>
                </a:extLst>
              </a:tr>
              <a:tr h="251701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0" marR="3950" marT="3950" marB="0" anchor="b"/>
                </a:tc>
                <a:tc>
                  <a:txBody>
                    <a:bodyPr/>
                    <a:lstStyle/>
                    <a:p>
                      <a:pPr marL="0" marR="0" indent="3048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3"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trike="sng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$   89,089.35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$93,543.82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184339160"/>
                  </a:ext>
                </a:extLst>
              </a:tr>
              <a:tr h="251701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0" marR="3950" marT="3950" marB="0" anchor="b"/>
                </a:tc>
                <a:tc>
                  <a:txBody>
                    <a:bodyPr/>
                    <a:lstStyle/>
                    <a:p>
                      <a:pPr marL="0" marR="0" indent="3048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4"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trike="sng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$ 158,384.10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$166,303.31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623937487"/>
                  </a:ext>
                </a:extLst>
              </a:tr>
              <a:tr h="251701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0" marR="3950" marT="3950" marB="0" anchor="b"/>
                </a:tc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** Fee is based on "draft", i.e., the pipe diameter area available for flow, and not based on the cost to install the device.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0957658"/>
                  </a:ext>
                </a:extLst>
              </a:tr>
              <a:tr h="163219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0" marR="3950" marT="395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234485322"/>
                  </a:ext>
                </a:extLst>
              </a:tr>
              <a:tr h="14109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950" marR="3950" marT="3950" marB="0" anchor="b"/>
                </a:tc>
                <a:tc>
                  <a:txBody>
                    <a:bodyPr/>
                    <a:lstStyle/>
                    <a:p>
                      <a:pPr marL="0" marR="0" indent="3048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111765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7232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lowchart: Document 12">
            <a:extLst>
              <a:ext uri="{FF2B5EF4-FFF2-40B4-BE49-F238E27FC236}">
                <a16:creationId xmlns:a16="http://schemas.microsoft.com/office/drawing/2014/main" id="{D12DDE76-C203-4047-9998-63900085B5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175" y="0"/>
            <a:ext cx="3248025" cy="3400426"/>
          </a:xfrm>
          <a:prstGeom prst="flowChartDocumen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0790D74-7A76-4B54-B502-70E30F31790E}"/>
              </a:ext>
            </a:extLst>
          </p:cNvPr>
          <p:cNvSpPr txBox="1"/>
          <p:nvPr/>
        </p:nvSpPr>
        <p:spPr>
          <a:xfrm>
            <a:off x="838200" y="171162"/>
            <a:ext cx="2840182" cy="2371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General Fund Revenue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0F526D2-F187-4DCF-B4BC-1F6FEB6BC60E}"/>
              </a:ext>
            </a:extLst>
          </p:cNvPr>
          <p:cNvSpPr/>
          <p:nvPr/>
        </p:nvSpPr>
        <p:spPr>
          <a:xfrm>
            <a:off x="1065402" y="4077051"/>
            <a:ext cx="2306972" cy="5704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$4,559,801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CA45D674-2396-4E3E-9034-F981384D85C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8602761"/>
              </p:ext>
            </p:extLst>
          </p:nvPr>
        </p:nvGraphicFramePr>
        <p:xfrm>
          <a:off x="4186105" y="431391"/>
          <a:ext cx="7583649" cy="62043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CA45D674-2396-4E3E-9034-F981384D85C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7265093"/>
              </p:ext>
            </p:extLst>
          </p:nvPr>
        </p:nvGraphicFramePr>
        <p:xfrm>
          <a:off x="4186106" y="431392"/>
          <a:ext cx="7583648" cy="6204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1012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0790D74-7A76-4B54-B502-70E30F31790E}"/>
              </a:ext>
            </a:extLst>
          </p:cNvPr>
          <p:cNvSpPr txBox="1"/>
          <p:nvPr/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General Fund Salary and Benefits Expenses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65304158-20A2-40E0-AF22-D162D10C48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9069942"/>
              </p:ext>
            </p:extLst>
          </p:nvPr>
        </p:nvGraphicFramePr>
        <p:xfrm>
          <a:off x="4450702" y="719215"/>
          <a:ext cx="6734520" cy="4947620"/>
        </p:xfrm>
        <a:graphic>
          <a:graphicData uri="http://schemas.openxmlformats.org/drawingml/2006/table">
            <a:tbl>
              <a:tblPr>
                <a:solidFill>
                  <a:schemeClr val="bg1">
                    <a:lumMod val="95000"/>
                  </a:schemeClr>
                </a:solidFill>
                <a:tableStyleId>{5C22544A-7EE6-4342-B048-85BDC9FD1C3A}</a:tableStyleId>
              </a:tblPr>
              <a:tblGrid>
                <a:gridCol w="4711231">
                  <a:extLst>
                    <a:ext uri="{9D8B030D-6E8A-4147-A177-3AD203B41FA5}">
                      <a16:colId xmlns:a16="http://schemas.microsoft.com/office/drawing/2014/main" val="1017355042"/>
                    </a:ext>
                  </a:extLst>
                </a:gridCol>
                <a:gridCol w="2023289">
                  <a:extLst>
                    <a:ext uri="{9D8B030D-6E8A-4147-A177-3AD203B41FA5}">
                      <a16:colId xmlns:a16="http://schemas.microsoft.com/office/drawing/2014/main" val="2555692867"/>
                    </a:ext>
                  </a:extLst>
                </a:gridCol>
              </a:tblGrid>
              <a:tr h="40824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Elected Officials Salary</a:t>
                      </a:r>
                    </a:p>
                  </a:txBody>
                  <a:tcPr marL="0" marR="0" marT="0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122,734 </a:t>
                      </a:r>
                    </a:p>
                  </a:txBody>
                  <a:tcPr marL="0" marR="0" marT="0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8719419"/>
                  </a:ext>
                </a:extLst>
              </a:tr>
              <a:tr h="40824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Elected Officials Benefits/Liabilities</a:t>
                      </a:r>
                    </a:p>
                  </a:txBody>
                  <a:tcPr marL="0" marR="0" marT="0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27,036 </a:t>
                      </a:r>
                    </a:p>
                  </a:txBody>
                  <a:tcPr marL="0" marR="0" marT="0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3159779"/>
                  </a:ext>
                </a:extLst>
              </a:tr>
              <a:tr h="40824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Administration Salary</a:t>
                      </a:r>
                    </a:p>
                  </a:txBody>
                  <a:tcPr marL="0" marR="0" marT="0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366,578 </a:t>
                      </a:r>
                    </a:p>
                  </a:txBody>
                  <a:tcPr marL="0" marR="0" marT="0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7912242"/>
                  </a:ext>
                </a:extLst>
              </a:tr>
              <a:tr h="40824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Administration Benefits/Liabilities</a:t>
                      </a:r>
                    </a:p>
                  </a:txBody>
                  <a:tcPr marL="0" marR="0" marT="0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156,751 </a:t>
                      </a:r>
                    </a:p>
                  </a:txBody>
                  <a:tcPr marL="0" marR="0" marT="0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9135336"/>
                  </a:ext>
                </a:extLst>
              </a:tr>
              <a:tr h="40824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Police</a:t>
                      </a:r>
                    </a:p>
                  </a:txBody>
                  <a:tcPr marL="0" marR="0" marT="0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871,136</a:t>
                      </a:r>
                    </a:p>
                  </a:txBody>
                  <a:tcPr marL="0" marR="0" marT="0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5759956"/>
                  </a:ext>
                </a:extLst>
              </a:tr>
              <a:tr h="40824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Police Benefits/Liabilities</a:t>
                      </a:r>
                    </a:p>
                  </a:txBody>
                  <a:tcPr marL="0" marR="0" marT="0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406,591 </a:t>
                      </a:r>
                    </a:p>
                  </a:txBody>
                  <a:tcPr marL="0" marR="0" marT="0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7476295"/>
                  </a:ext>
                </a:extLst>
              </a:tr>
              <a:tr h="40824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Building</a:t>
                      </a:r>
                    </a:p>
                  </a:txBody>
                  <a:tcPr marL="0" marR="0" marT="0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152,531 </a:t>
                      </a:r>
                    </a:p>
                  </a:txBody>
                  <a:tcPr marL="0" marR="0" marT="0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0550142"/>
                  </a:ext>
                </a:extLst>
              </a:tr>
              <a:tr h="40824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Bulding Benefits/Liabilities</a:t>
                      </a:r>
                    </a:p>
                  </a:txBody>
                  <a:tcPr marL="0" marR="0" marT="0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82,192</a:t>
                      </a:r>
                    </a:p>
                  </a:txBody>
                  <a:tcPr marL="0" marR="0" marT="0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6553692"/>
                  </a:ext>
                </a:extLst>
              </a:tr>
              <a:tr h="40824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Parks</a:t>
                      </a:r>
                    </a:p>
                  </a:txBody>
                  <a:tcPr marL="0" marR="0" marT="0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65,384 </a:t>
                      </a:r>
                    </a:p>
                  </a:txBody>
                  <a:tcPr marL="0" marR="0" marT="0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4669510"/>
                  </a:ext>
                </a:extLst>
              </a:tr>
              <a:tr h="40824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Parks Benefits/Liabilities</a:t>
                      </a:r>
                    </a:p>
                  </a:txBody>
                  <a:tcPr marL="0" marR="0" marT="0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42,953 </a:t>
                      </a:r>
                    </a:p>
                  </a:txBody>
                  <a:tcPr marL="0" marR="0" marT="0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0631488"/>
                  </a:ext>
                </a:extLst>
              </a:tr>
              <a:tr h="440267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1061727"/>
                  </a:ext>
                </a:extLst>
              </a:tr>
              <a:tr h="408248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120073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120073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8561175"/>
                  </a:ext>
                </a:extLst>
              </a:tr>
            </a:tbl>
          </a:graphicData>
        </a:graphic>
      </p:graphicFrame>
      <p:sp>
        <p:nvSpPr>
          <p:cNvPr id="12" name="Rectangle 11">
            <a:extLst>
              <a:ext uri="{FF2B5EF4-FFF2-40B4-BE49-F238E27FC236}">
                <a16:creationId xmlns:a16="http://schemas.microsoft.com/office/drawing/2014/main" id="{D49C3522-62D5-4148-98D6-1FD8452C0894}"/>
              </a:ext>
            </a:extLst>
          </p:cNvPr>
          <p:cNvSpPr/>
          <p:nvPr/>
        </p:nvSpPr>
        <p:spPr>
          <a:xfrm>
            <a:off x="1006778" y="5129682"/>
            <a:ext cx="2080469" cy="44461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bg1"/>
                </a:solidFill>
                <a:highlight>
                  <a:srgbClr val="000000"/>
                </a:highlight>
              </a:rPr>
              <a:t>$2,293,884</a:t>
            </a:r>
          </a:p>
        </p:txBody>
      </p:sp>
    </p:spTree>
    <p:extLst>
      <p:ext uri="{BB962C8B-B14F-4D97-AF65-F5344CB8AC3E}">
        <p14:creationId xmlns:p14="http://schemas.microsoft.com/office/powerpoint/2010/main" val="390436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38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0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0790D74-7A76-4B54-B502-70E30F31790E}"/>
              </a:ext>
            </a:extLst>
          </p:cNvPr>
          <p:cNvSpPr txBox="1"/>
          <p:nvPr/>
        </p:nvSpPr>
        <p:spPr>
          <a:xfrm>
            <a:off x="637380" y="2074362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General Fund 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Capital Expenses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24FCEC2-54F1-4FD0-A84C-A08EC2B613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3362753"/>
              </p:ext>
            </p:extLst>
          </p:nvPr>
        </p:nvGraphicFramePr>
        <p:xfrm>
          <a:off x="3698358" y="228598"/>
          <a:ext cx="7188200" cy="5168395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515557">
                  <a:extLst>
                    <a:ext uri="{9D8B030D-6E8A-4147-A177-3AD203B41FA5}">
                      <a16:colId xmlns:a16="http://schemas.microsoft.com/office/drawing/2014/main" val="1169794427"/>
                    </a:ext>
                  </a:extLst>
                </a:gridCol>
                <a:gridCol w="4260234">
                  <a:extLst>
                    <a:ext uri="{9D8B030D-6E8A-4147-A177-3AD203B41FA5}">
                      <a16:colId xmlns:a16="http://schemas.microsoft.com/office/drawing/2014/main" val="2358837738"/>
                    </a:ext>
                  </a:extLst>
                </a:gridCol>
                <a:gridCol w="2412409">
                  <a:extLst>
                    <a:ext uri="{9D8B030D-6E8A-4147-A177-3AD203B41FA5}">
                      <a16:colId xmlns:a16="http://schemas.microsoft.com/office/drawing/2014/main" val="4250429025"/>
                    </a:ext>
                  </a:extLst>
                </a:gridCol>
              </a:tblGrid>
              <a:tr h="21105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Parks Capital 2023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3302614"/>
                  </a:ext>
                </a:extLst>
              </a:tr>
              <a:tr h="21105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River Park Master Plan</a:t>
                      </a:r>
                    </a:p>
                  </a:txBody>
                  <a:tcPr marL="9525" marR="9525" marT="9525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50,000.00 </a:t>
                      </a:r>
                    </a:p>
                  </a:txBody>
                  <a:tcPr marL="9525" marR="9525" marT="9525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3947551"/>
                  </a:ext>
                </a:extLst>
              </a:tr>
              <a:tr h="21105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Inclusive Playground Equipment</a:t>
                      </a:r>
                    </a:p>
                  </a:txBody>
                  <a:tcPr marL="9525" marR="9525" marT="9525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80,000.00 </a:t>
                      </a:r>
                    </a:p>
                  </a:txBody>
                  <a:tcPr marL="9525" marR="9525" marT="9525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5593623"/>
                  </a:ext>
                </a:extLst>
              </a:tr>
              <a:tr h="21105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Capital Improvement Plan update for Impact Fees</a:t>
                      </a:r>
                    </a:p>
                  </a:txBody>
                  <a:tcPr marL="9525" marR="9525" marT="9525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13,000.00 </a:t>
                      </a:r>
                    </a:p>
                  </a:txBody>
                  <a:tcPr marL="9525" marR="9525" marT="9525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6549302"/>
                  </a:ext>
                </a:extLst>
              </a:tr>
              <a:tr h="21105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Middleton Place Park Irrigation Pump</a:t>
                      </a:r>
                    </a:p>
                  </a:txBody>
                  <a:tcPr marL="9525" marR="9525" marT="9525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90,000.00 </a:t>
                      </a:r>
                    </a:p>
                  </a:txBody>
                  <a:tcPr marL="9525" marR="9525" marT="9525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6421652"/>
                  </a:ext>
                </a:extLst>
              </a:tr>
              <a:tr h="21105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Security Cameras</a:t>
                      </a:r>
                    </a:p>
                  </a:txBody>
                  <a:tcPr marL="9525" marR="9525" marT="9525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20,000.00 </a:t>
                      </a:r>
                    </a:p>
                  </a:txBody>
                  <a:tcPr marL="9525" marR="9525" marT="9525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1536600"/>
                  </a:ext>
                </a:extLst>
              </a:tr>
              <a:tr h="21105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Piccadilly Park Pathways or Sump pump</a:t>
                      </a:r>
                    </a:p>
                  </a:txBody>
                  <a:tcPr marL="9525" marR="9525" marT="9525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15,000.00 </a:t>
                      </a:r>
                    </a:p>
                  </a:txBody>
                  <a:tcPr marL="9525" marR="9525" marT="9525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9491683"/>
                  </a:ext>
                </a:extLst>
              </a:tr>
              <a:tr h="422113"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1747579"/>
                  </a:ext>
                </a:extLst>
              </a:tr>
              <a:tr h="211056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cap="none" spc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2853" marR="0" marT="0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2853" marR="0" marT="0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2853" marR="0" marT="0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1941857"/>
                  </a:ext>
                </a:extLst>
              </a:tr>
              <a:tr h="21105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General Fund 2023</a:t>
                      </a:r>
                      <a:endParaRPr lang="en-US" sz="14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4670524"/>
                  </a:ext>
                </a:extLst>
              </a:tr>
              <a:tr h="21105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Install panic button @ City Hall </a:t>
                      </a:r>
                    </a:p>
                  </a:txBody>
                  <a:tcPr marL="9525" marR="9525" marT="9525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5,000.00 </a:t>
                      </a:r>
                    </a:p>
                  </a:txBody>
                  <a:tcPr marL="9525" marR="9525" marT="9525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1230531"/>
                  </a:ext>
                </a:extLst>
              </a:tr>
              <a:tr h="21105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Pick-up - building department</a:t>
                      </a:r>
                    </a:p>
                  </a:txBody>
                  <a:tcPr marL="9525" marR="9525" marT="9525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40,000.00 </a:t>
                      </a:r>
                    </a:p>
                  </a:txBody>
                  <a:tcPr marL="9525" marR="9525" marT="9525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426267"/>
                  </a:ext>
                </a:extLst>
              </a:tr>
              <a:tr h="21105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Security Cameras</a:t>
                      </a:r>
                    </a:p>
                  </a:txBody>
                  <a:tcPr marL="9525" marR="9525" marT="9525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20,000.00 </a:t>
                      </a:r>
                    </a:p>
                  </a:txBody>
                  <a:tcPr marL="9525" marR="9525" marT="9525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8174345"/>
                  </a:ext>
                </a:extLst>
              </a:tr>
              <a:tr h="211056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0634655"/>
                  </a:ext>
                </a:extLst>
              </a:tr>
              <a:tr h="211056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2853" marR="0" marT="0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2853" marR="0" marT="0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2853" marR="0" marT="0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308805"/>
                  </a:ext>
                </a:extLst>
              </a:tr>
              <a:tr h="211056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2918531"/>
                  </a:ext>
                </a:extLst>
              </a:tr>
              <a:tr h="21105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Police 2023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7313621"/>
                  </a:ext>
                </a:extLst>
              </a:tr>
              <a:tr h="21105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patrol officer Vehicle</a:t>
                      </a:r>
                    </a:p>
                  </a:txBody>
                  <a:tcPr marL="9525" marR="9525" marT="9525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150,000.00 </a:t>
                      </a:r>
                    </a:p>
                  </a:txBody>
                  <a:tcPr marL="9525" marR="9525" marT="9525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3858781"/>
                  </a:ext>
                </a:extLst>
              </a:tr>
              <a:tr h="21105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officer uniform setup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12,000.00 </a:t>
                      </a:r>
                    </a:p>
                  </a:txBody>
                  <a:tcPr marL="9525" marR="9525" marT="9525" marB="0" anchor="b"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5857511"/>
                  </a:ext>
                </a:extLst>
              </a:tr>
              <a:tr h="21105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Capital Improvement Plan update for Impact Fees</a:t>
                      </a:r>
                    </a:p>
                  </a:txBody>
                  <a:tcPr marL="9525" marR="9525" marT="9525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13,000.00 </a:t>
                      </a:r>
                    </a:p>
                  </a:txBody>
                  <a:tcPr marL="9525" marR="9525" marT="9525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8777685"/>
                  </a:ext>
                </a:extLst>
              </a:tr>
              <a:tr h="211056"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2853" marR="0" marT="0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2853" marR="0" marT="0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2853" marR="0" marT="0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7913246"/>
                  </a:ext>
                </a:extLst>
              </a:tr>
              <a:tr h="211056"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6175300"/>
                  </a:ext>
                </a:extLst>
              </a:tr>
              <a:tr h="211056"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2853" marR="0" marT="0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2853" marR="0" marT="0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2853" marR="0" marT="0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7954208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49166050-271D-4DE3-84A2-C9C2BC6F781C}"/>
              </a:ext>
            </a:extLst>
          </p:cNvPr>
          <p:cNvSpPr/>
          <p:nvPr/>
        </p:nvSpPr>
        <p:spPr>
          <a:xfrm>
            <a:off x="1006778" y="5129682"/>
            <a:ext cx="2080469" cy="44461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bg1"/>
                </a:solidFill>
                <a:highlight>
                  <a:srgbClr val="000000"/>
                </a:highlight>
              </a:rPr>
              <a:t>$508,000</a:t>
            </a:r>
          </a:p>
        </p:txBody>
      </p:sp>
    </p:spTree>
    <p:extLst>
      <p:ext uri="{BB962C8B-B14F-4D97-AF65-F5344CB8AC3E}">
        <p14:creationId xmlns:p14="http://schemas.microsoft.com/office/powerpoint/2010/main" val="2678702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lowchart: Document 12">
            <a:extLst>
              <a:ext uri="{FF2B5EF4-FFF2-40B4-BE49-F238E27FC236}">
                <a16:creationId xmlns:a16="http://schemas.microsoft.com/office/drawing/2014/main" id="{D12DDE76-C203-4047-9998-63900085B5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175" y="0"/>
            <a:ext cx="3248025" cy="3400426"/>
          </a:xfrm>
          <a:prstGeom prst="flowChartDocumen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0790D74-7A76-4B54-B502-70E30F31790E}"/>
              </a:ext>
            </a:extLst>
          </p:cNvPr>
          <p:cNvSpPr txBox="1"/>
          <p:nvPr/>
        </p:nvSpPr>
        <p:spPr>
          <a:xfrm>
            <a:off x="838200" y="171162"/>
            <a:ext cx="2840182" cy="2371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Transportation Fund Revenue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C7FD186-76C4-4D31-9985-9390076B5083}"/>
              </a:ext>
            </a:extLst>
          </p:cNvPr>
          <p:cNvSpPr/>
          <p:nvPr/>
        </p:nvSpPr>
        <p:spPr>
          <a:xfrm>
            <a:off x="1104805" y="4160896"/>
            <a:ext cx="2306972" cy="5704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$4,864,044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347124D5-9D84-4180-927B-DA8BC7BB8B3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9255194"/>
              </p:ext>
            </p:extLst>
          </p:nvPr>
        </p:nvGraphicFramePr>
        <p:xfrm>
          <a:off x="4723002" y="413159"/>
          <a:ext cx="6906324" cy="5366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347124D5-9D84-4180-927B-DA8BC7BB8B3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5417560"/>
              </p:ext>
            </p:extLst>
          </p:nvPr>
        </p:nvGraphicFramePr>
        <p:xfrm>
          <a:off x="4723001" y="413159"/>
          <a:ext cx="6906323" cy="53668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12836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0790D74-7A76-4B54-B502-70E30F31790E}"/>
              </a:ext>
            </a:extLst>
          </p:cNvPr>
          <p:cNvSpPr txBox="1"/>
          <p:nvPr/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Transportation Salary and Benefits Expenses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51FF49B-A99C-4004-B2FB-3E437C5543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8007535"/>
              </p:ext>
            </p:extLst>
          </p:nvPr>
        </p:nvGraphicFramePr>
        <p:xfrm>
          <a:off x="4581339" y="2180875"/>
          <a:ext cx="6421755" cy="2288286"/>
        </p:xfrm>
        <a:graphic>
          <a:graphicData uri="http://schemas.openxmlformats.org/drawingml/2006/table">
            <a:tbl>
              <a:tblPr/>
              <a:tblGrid>
                <a:gridCol w="4025265">
                  <a:extLst>
                    <a:ext uri="{9D8B030D-6E8A-4147-A177-3AD203B41FA5}">
                      <a16:colId xmlns:a16="http://schemas.microsoft.com/office/drawing/2014/main" val="979261375"/>
                    </a:ext>
                  </a:extLst>
                </a:gridCol>
                <a:gridCol w="2396490">
                  <a:extLst>
                    <a:ext uri="{9D8B030D-6E8A-4147-A177-3AD203B41FA5}">
                      <a16:colId xmlns:a16="http://schemas.microsoft.com/office/drawing/2014/main" val="3657309823"/>
                    </a:ext>
                  </a:extLst>
                </a:gridCol>
              </a:tblGrid>
              <a:tr h="1144143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Salary</a:t>
                      </a:r>
                      <a:endParaRPr lang="en-US" sz="5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575" marR="28575" marT="28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$239,115 </a:t>
                      </a:r>
                      <a:endParaRPr lang="en-US" sz="5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575" marR="28575" marT="28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3508414"/>
                  </a:ext>
                </a:extLst>
              </a:tr>
              <a:tr h="1144143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Benefits/Liability</a:t>
                      </a:r>
                      <a:endParaRPr lang="en-US" sz="5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575" marR="28575" marT="28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$97,617 </a:t>
                      </a:r>
                      <a:endParaRPr lang="en-US" sz="5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575" marR="28575" marT="28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4376953"/>
                  </a:ext>
                </a:extLst>
              </a:tr>
            </a:tbl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4EC41BF3-EA87-425F-B56A-4E4835F2D3BE}"/>
              </a:ext>
            </a:extLst>
          </p:cNvPr>
          <p:cNvSpPr/>
          <p:nvPr/>
        </p:nvSpPr>
        <p:spPr>
          <a:xfrm>
            <a:off x="1006778" y="5129682"/>
            <a:ext cx="2080469" cy="44461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bg1"/>
                </a:solidFill>
                <a:highlight>
                  <a:srgbClr val="000000"/>
                </a:highlight>
              </a:rPr>
              <a:t>$336,732</a:t>
            </a:r>
          </a:p>
        </p:txBody>
      </p:sp>
    </p:spTree>
    <p:extLst>
      <p:ext uri="{BB962C8B-B14F-4D97-AF65-F5344CB8AC3E}">
        <p14:creationId xmlns:p14="http://schemas.microsoft.com/office/powerpoint/2010/main" val="23772174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0790D74-7A76-4B54-B502-70E30F31790E}"/>
              </a:ext>
            </a:extLst>
          </p:cNvPr>
          <p:cNvSpPr txBox="1"/>
          <p:nvPr/>
        </p:nvSpPr>
        <p:spPr>
          <a:xfrm>
            <a:off x="391886" y="1996579"/>
            <a:ext cx="2829486" cy="2787059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Transportation Capital and Major Maintenance Expenses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20DDD63-4ED6-4E07-A0F0-6BBA967B35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2589197"/>
              </p:ext>
            </p:extLst>
          </p:nvPr>
        </p:nvGraphicFramePr>
        <p:xfrm>
          <a:off x="3825379" y="585916"/>
          <a:ext cx="7195689" cy="5381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3860">
                  <a:extLst>
                    <a:ext uri="{9D8B030D-6E8A-4147-A177-3AD203B41FA5}">
                      <a16:colId xmlns:a16="http://schemas.microsoft.com/office/drawing/2014/main" val="850493076"/>
                    </a:ext>
                  </a:extLst>
                </a:gridCol>
                <a:gridCol w="4633857">
                  <a:extLst>
                    <a:ext uri="{9D8B030D-6E8A-4147-A177-3AD203B41FA5}">
                      <a16:colId xmlns:a16="http://schemas.microsoft.com/office/drawing/2014/main" val="3409938819"/>
                    </a:ext>
                  </a:extLst>
                </a:gridCol>
                <a:gridCol w="2147972">
                  <a:extLst>
                    <a:ext uri="{9D8B030D-6E8A-4147-A177-3AD203B41FA5}">
                      <a16:colId xmlns:a16="http://schemas.microsoft.com/office/drawing/2014/main" val="2107349816"/>
                    </a:ext>
                  </a:extLst>
                </a:gridCol>
              </a:tblGrid>
              <a:tr h="22667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1" u="sng" strike="noStrike" dirty="0">
                          <a:effectLst/>
                        </a:rPr>
                        <a:t>Transportation Capital  2023</a:t>
                      </a:r>
                      <a:endParaRPr lang="en-US" sz="12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737727746"/>
                  </a:ext>
                </a:extLst>
              </a:tr>
              <a:tr h="22667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2023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</a:rPr>
                        <a:t>Hartley Traffic Signal - Impact Fee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                         1,800,000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788148017"/>
                  </a:ext>
                </a:extLst>
              </a:tr>
              <a:tr h="22667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dirty="0">
                          <a:effectLst/>
                        </a:rPr>
                        <a:t>Pavement for aging water/Sewer line replacement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                             108,000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16313376"/>
                  </a:ext>
                </a:extLst>
              </a:tr>
              <a:tr h="22667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2023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dirty="0">
                          <a:effectLst/>
                        </a:rPr>
                        <a:t>Capital Equipment / Buildings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                             202,000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82232090"/>
                  </a:ext>
                </a:extLst>
              </a:tr>
              <a:tr h="226672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167386159"/>
                  </a:ext>
                </a:extLst>
              </a:tr>
              <a:tr h="22667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</a:rPr>
                        <a:t> 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2023 CAPTTAL TOTAL</a:t>
                      </a:r>
                      <a:endParaRPr lang="en-US" sz="12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                          2,110,000 </a:t>
                      </a:r>
                      <a:endParaRPr lang="en-US" sz="12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18233383"/>
                  </a:ext>
                </a:extLst>
              </a:tr>
              <a:tr h="219360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717823249"/>
                  </a:ext>
                </a:extLst>
              </a:tr>
              <a:tr h="22667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1" u="sng" strike="noStrike" dirty="0">
                          <a:effectLst/>
                        </a:rPr>
                        <a:t>Major Maintenance 2023</a:t>
                      </a:r>
                      <a:endParaRPr lang="en-US" sz="12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777207241"/>
                  </a:ext>
                </a:extLst>
              </a:tr>
              <a:tr h="22667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2023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Road repairs E. of N. Middleton Rd.- West of the park Harmon  area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286,400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925669"/>
                  </a:ext>
                </a:extLst>
              </a:tr>
              <a:tr h="22667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2023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Road seal coating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100,000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8002366"/>
                  </a:ext>
                </a:extLst>
              </a:tr>
              <a:tr h="22667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2023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LED street light replacement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21,600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25201976"/>
                  </a:ext>
                </a:extLst>
              </a:tr>
              <a:tr h="22667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2023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Misc. repair to swales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5,400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28192530"/>
                  </a:ext>
                </a:extLst>
              </a:tr>
              <a:tr h="22667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2023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Misc. Repairs - Unexpected items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54,000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92351751"/>
                  </a:ext>
                </a:extLst>
              </a:tr>
              <a:tr h="22667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2023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General Maintenance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5,831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25515745"/>
                  </a:ext>
                </a:extLst>
              </a:tr>
              <a:tr h="22667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2023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Misc. Sidewalk , curb, &amp; gutter repairs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20,000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3936942"/>
                  </a:ext>
                </a:extLst>
              </a:tr>
              <a:tr h="226672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29773849"/>
                  </a:ext>
                </a:extLst>
              </a:tr>
              <a:tr h="22667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</a:rPr>
                        <a:t> 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MAJOR MAINTENANCE TOTAL 2023</a:t>
                      </a:r>
                      <a:endParaRPr lang="en-US" sz="12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493,231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30908118"/>
                  </a:ext>
                </a:extLst>
              </a:tr>
              <a:tr h="219360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36989963"/>
                  </a:ext>
                </a:extLst>
              </a:tr>
              <a:tr h="22667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1" u="sng" strike="noStrike">
                          <a:effectLst/>
                        </a:rPr>
                        <a:t>Right of Way  Acquisition</a:t>
                      </a:r>
                      <a:endParaRPr lang="en-US" sz="12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17173575"/>
                  </a:ext>
                </a:extLst>
              </a:tr>
              <a:tr h="22667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2023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ROW  - Realign Middleton Road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350,000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88905753"/>
                  </a:ext>
                </a:extLst>
              </a:tr>
              <a:tr h="22667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2023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ROW - Duff Lane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150,000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53037469"/>
                  </a:ext>
                </a:extLst>
              </a:tr>
              <a:tr h="22667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2023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ROW - Intersection @ Middleton Rd. &amp; State Hwy 44 - Under contract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228,000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14540291"/>
                  </a:ext>
                </a:extLst>
              </a:tr>
              <a:tr h="22667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2023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ROW - Sawtooth RAB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75,000                       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52377031"/>
                  </a:ext>
                </a:extLst>
              </a:tr>
              <a:tr h="162659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LAND ACQUISITION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803,000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20865058"/>
                  </a:ext>
                </a:extLst>
              </a:tr>
            </a:tbl>
          </a:graphicData>
        </a:graphic>
      </p:graphicFrame>
      <p:sp>
        <p:nvSpPr>
          <p:cNvPr id="14" name="Rectangle 13">
            <a:extLst>
              <a:ext uri="{FF2B5EF4-FFF2-40B4-BE49-F238E27FC236}">
                <a16:creationId xmlns:a16="http://schemas.microsoft.com/office/drawing/2014/main" id="{A51091BF-49E0-4E3C-BB61-A9279F65514D}"/>
              </a:ext>
            </a:extLst>
          </p:cNvPr>
          <p:cNvSpPr/>
          <p:nvPr/>
        </p:nvSpPr>
        <p:spPr>
          <a:xfrm>
            <a:off x="968780" y="5141646"/>
            <a:ext cx="2080469" cy="44461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bg1"/>
                </a:solidFill>
                <a:highlight>
                  <a:srgbClr val="000000"/>
                </a:highlight>
              </a:rPr>
              <a:t>$3,406,231</a:t>
            </a:r>
          </a:p>
        </p:txBody>
      </p:sp>
    </p:spTree>
    <p:extLst>
      <p:ext uri="{BB962C8B-B14F-4D97-AF65-F5344CB8AC3E}">
        <p14:creationId xmlns:p14="http://schemas.microsoft.com/office/powerpoint/2010/main" val="47480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lowchart: Document 24">
            <a:extLst>
              <a:ext uri="{FF2B5EF4-FFF2-40B4-BE49-F238E27FC236}">
                <a16:creationId xmlns:a16="http://schemas.microsoft.com/office/drawing/2014/main" id="{D12DDE76-C203-4047-9998-63900085B5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175" y="0"/>
            <a:ext cx="3248025" cy="3400426"/>
          </a:xfrm>
          <a:prstGeom prst="flowChartDocumen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0790D74-7A76-4B54-B502-70E30F31790E}"/>
              </a:ext>
            </a:extLst>
          </p:cNvPr>
          <p:cNvSpPr txBox="1"/>
          <p:nvPr/>
        </p:nvSpPr>
        <p:spPr>
          <a:xfrm>
            <a:off x="838200" y="171162"/>
            <a:ext cx="2840182" cy="2371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Library Revenue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1D0BBBEC-C545-4652-B309-DED476DD7DD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6910475"/>
              </p:ext>
            </p:extLst>
          </p:nvPr>
        </p:nvGraphicFramePr>
        <p:xfrm>
          <a:off x="4420998" y="757106"/>
          <a:ext cx="7055141" cy="58282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Rectangle 11">
            <a:extLst>
              <a:ext uri="{FF2B5EF4-FFF2-40B4-BE49-F238E27FC236}">
                <a16:creationId xmlns:a16="http://schemas.microsoft.com/office/drawing/2014/main" id="{74DA0707-AD71-4330-A6B0-0BD92A5C304C}"/>
              </a:ext>
            </a:extLst>
          </p:cNvPr>
          <p:cNvSpPr/>
          <p:nvPr/>
        </p:nvSpPr>
        <p:spPr>
          <a:xfrm>
            <a:off x="1104805" y="4186107"/>
            <a:ext cx="2306972" cy="5704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$303,578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E76F62FB-5EA8-408B-9503-43BB284DB54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7749703"/>
              </p:ext>
            </p:extLst>
          </p:nvPr>
        </p:nvGraphicFramePr>
        <p:xfrm>
          <a:off x="4420998" y="757105"/>
          <a:ext cx="7055140" cy="58282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169316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3843</TotalTime>
  <Words>1629</Words>
  <Application>Microsoft Office PowerPoint</Application>
  <PresentationFormat>Widescreen</PresentationFormat>
  <Paragraphs>603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Office Theme</vt:lpstr>
      <vt:lpstr>City of Middleton FY’23 Budget Review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Becky Crofts</dc:creator>
  <cp:lastModifiedBy>Wendy Miles</cp:lastModifiedBy>
  <cp:revision>40</cp:revision>
  <cp:lastPrinted>2021-08-04T21:52:40Z</cp:lastPrinted>
  <dcterms:created xsi:type="dcterms:W3CDTF">2021-08-04T14:26:56Z</dcterms:created>
  <dcterms:modified xsi:type="dcterms:W3CDTF">2022-08-15T19:55:45Z</dcterms:modified>
</cp:coreProperties>
</file>